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6858000" cy="9144000"/>
  <p:embeddedFontLst>
    <p:embeddedFont>
      <p:font typeface="Caveat"/>
      <p:regular r:id="rId16"/>
      <p:bold r:id="rId17"/>
    </p:embeddedFont>
    <p:embeddedFont>
      <p:font typeface="Nunito"/>
      <p:regular r:id="rId18"/>
      <p:bold r:id="rId19"/>
      <p:italic r:id="rId20"/>
      <p:boldItalic r:id="rId21"/>
    </p:embeddedFont>
    <p:embeddedFont>
      <p:font typeface="Boogaloo"/>
      <p:regular r:id="rId22"/>
    </p:embeddedFont>
    <p:embeddedFont>
      <p:font typeface="Cabin"/>
      <p:regular r:id="rId23"/>
      <p:bold r:id="rId24"/>
      <p:italic r:id="rId25"/>
      <p:boldItalic r:id="rId26"/>
    </p:embeddedFont>
    <p:embeddedFont>
      <p:font typeface="Helvetica Neue"/>
      <p:regular r:id="rId27"/>
      <p:bold r:id="rId28"/>
      <p:italic r:id="rId29"/>
      <p:boldItalic r:id="rId30"/>
    </p:embeddedFont>
    <p:embeddedFont>
      <p:font typeface="Cabin Condensed"/>
      <p:regular r:id="rId31"/>
      <p:bold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C4B93E-0CE2-4D04-9B11-984D7DDCF856}">
  <a:tblStyle styleId="{98C4B93E-0CE2-4D04-9B11-984D7DDCF856}"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290F3FB-8263-474C-B87F-3835062841ED}"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C0600F4-B6D8-4D22-BA7D-E1C7B7A4D8D4}" styleName="Table_2">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Boogaloo-regular.fntdata"/><Relationship Id="rId21" Type="http://schemas.openxmlformats.org/officeDocument/2006/relationships/font" Target="fonts/Nunito-boldItalic.fntdata"/><Relationship Id="rId24" Type="http://schemas.openxmlformats.org/officeDocument/2006/relationships/font" Target="fonts/Cabin-bold.fntdata"/><Relationship Id="rId23" Type="http://schemas.openxmlformats.org/officeDocument/2006/relationships/font" Target="fonts/Cabin-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bin-boldItalic.fntdata"/><Relationship Id="rId25" Type="http://schemas.openxmlformats.org/officeDocument/2006/relationships/font" Target="fonts/Cabin-italic.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binCondensed-regular.fntdata"/><Relationship Id="rId30" Type="http://schemas.openxmlformats.org/officeDocument/2006/relationships/font" Target="fonts/HelveticaNeue-boldItalic.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CabinCondensed-bold.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font" Target="fonts/Caveat-bold.fntdata"/><Relationship Id="rId16" Type="http://schemas.openxmlformats.org/officeDocument/2006/relationships/font" Target="fonts/Caveat-regular.fntdata"/><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Revisit home learning.</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After our last lesson, you completed some investigations at home, so let’s share our results with a partner. </a:t>
            </a:r>
            <a:r>
              <a:rPr lang="en">
                <a:solidFill>
                  <a:schemeClr val="dk1"/>
                </a:solidFill>
                <a:latin typeface="Cabin"/>
                <a:ea typeface="Cabin"/>
                <a:cs typeface="Cabin"/>
                <a:sym typeface="Cabin"/>
              </a:rPr>
              <a:t>Display </a:t>
            </a:r>
            <a:r>
              <a:rPr b="1" lang="en">
                <a:solidFill>
                  <a:schemeClr val="dk1"/>
                </a:solidFill>
                <a:latin typeface="Cabin"/>
                <a:ea typeface="Cabin"/>
                <a:cs typeface="Cabin"/>
                <a:sym typeface="Cabin"/>
              </a:rPr>
              <a:t>slide A</a:t>
            </a:r>
            <a:r>
              <a:rPr lang="en">
                <a:solidFill>
                  <a:schemeClr val="dk1"/>
                </a:solidFill>
                <a:latin typeface="Cabin"/>
                <a:ea typeface="Cabin"/>
                <a:cs typeface="Cabin"/>
                <a:sym typeface="Cabin"/>
              </a:rPr>
              <a:t>. Have students stand up and move to one of 3 different areas of the room that corresponds to the investigation(s) they completed:</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AutoNum type="alphaUcPeriod"/>
            </a:pPr>
            <a:r>
              <a:rPr lang="en">
                <a:solidFill>
                  <a:schemeClr val="dk1"/>
                </a:solidFill>
                <a:latin typeface="Cabin"/>
                <a:ea typeface="Cabin"/>
                <a:cs typeface="Cabin"/>
                <a:sym typeface="Cabin"/>
              </a:rPr>
              <a:t>Interactions with the Air investigation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AutoNum type="alphaUcPeriod"/>
            </a:pPr>
            <a:r>
              <a:rPr lang="en">
                <a:solidFill>
                  <a:schemeClr val="dk1"/>
                </a:solidFill>
                <a:latin typeface="Cabin"/>
                <a:ea typeface="Cabin"/>
                <a:cs typeface="Cabin"/>
                <a:sym typeface="Cabin"/>
              </a:rPr>
              <a:t>Surface Interactions investigation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AutoNum type="alphaUcPeriod"/>
            </a:pPr>
            <a:r>
              <a:rPr lang="en">
                <a:solidFill>
                  <a:schemeClr val="dk1"/>
                </a:solidFill>
                <a:latin typeface="Cabin"/>
                <a:ea typeface="Cabin"/>
                <a:cs typeface="Cabin"/>
                <a:sym typeface="Cabin"/>
              </a:rPr>
              <a:t>both investigations</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rPr lang="en">
                <a:solidFill>
                  <a:schemeClr val="dk1"/>
                </a:solidFill>
                <a:latin typeface="Cabin"/>
                <a:ea typeface="Cabin"/>
                <a:cs typeface="Cabin"/>
                <a:sym typeface="Cabin"/>
              </a:rPr>
              <a:t>Instruct students from area A to pair up with someone from area B. Any extras in either group should pair up with someone from area C. Any extras in area C after that can pair up with each other.</a:t>
            </a:r>
            <a:r>
              <a:rPr i="1" lang="en">
                <a:solidFill>
                  <a:schemeClr val="dk1"/>
                </a:solidFill>
                <a:latin typeface="Cabin"/>
                <a:ea typeface="Cabin"/>
                <a:cs typeface="Cabin"/>
                <a:sym typeface="Cabin"/>
              </a:rPr>
              <a:t>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p:txBody>
      </p:sp>
      <p:sp>
        <p:nvSpPr>
          <p:cNvPr id="58" name="Google Shape;58;p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Wow, we have really made progress on our model and filled in a lot of gaps to show what’s happening in the system before, during, and after a collision. We accounted for forces and energy changes when parts of our system are speeding up, slowing down, and colliding. We also figured out a lot about what can contribute to damage in a collision. Let’s take stock of what we know next class and see if we can explain why some objects break or don’t break in a collision.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Introduce the home learning.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In preparation for that, look back at the previous models and explanations you developed in the last lesson and consider what you would change about them now in light of what you figured out in this lesson.</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Distribute the previously completed copies of </a:t>
            </a:r>
            <a:r>
              <a:rPr i="1" lang="en">
                <a:solidFill>
                  <a:srgbClr val="0B0B0B"/>
                </a:solidFill>
                <a:latin typeface="Cabin"/>
                <a:ea typeface="Cabin"/>
                <a:cs typeface="Cabin"/>
                <a:sym typeface="Cabin"/>
              </a:rPr>
              <a:t>Modeling other force interactions in the launcher, cart, box, and track system</a:t>
            </a:r>
            <a:r>
              <a:rPr lang="en">
                <a:solidFill>
                  <a:schemeClr val="dk1"/>
                </a:solidFill>
                <a:latin typeface="Cabin"/>
                <a:ea typeface="Cabin"/>
                <a:cs typeface="Cabin"/>
                <a:sym typeface="Cabin"/>
              </a:rPr>
              <a:t> you collected from students at the end of the last lesson. Show </a:t>
            </a:r>
            <a:r>
              <a:rPr b="1" lang="en">
                <a:solidFill>
                  <a:schemeClr val="dk1"/>
                </a:solidFill>
                <a:latin typeface="Cabin"/>
                <a:ea typeface="Cabin"/>
                <a:cs typeface="Cabin"/>
                <a:sym typeface="Cabin"/>
              </a:rPr>
              <a:t>slide J</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Emphasize that the revisions that students should make to this handout are a key assessment opportunity for them to demonstrate what they figured out between the first time they completed this handout and now. Tell students that you will collect these next time.</a:t>
            </a:r>
            <a:endParaRPr sz="1000">
              <a:solidFill>
                <a:schemeClr val="dk1"/>
              </a:solidFill>
              <a:latin typeface="Open Sans"/>
              <a:ea typeface="Open Sans"/>
              <a:cs typeface="Open Sans"/>
              <a:sym typeface="Open Sans"/>
            </a:endParaRPr>
          </a:p>
        </p:txBody>
      </p:sp>
      <p:sp>
        <p:nvSpPr>
          <p:cNvPr id="155" name="Google Shape;155;p1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Lead a whole-group discussion using the question on the slide.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We know from our last lesson that speed and mass both affect the kinetic energy of an object. We also know that something is causing objects (like the cart and box) to lose kinetic energy after a collision.</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Display </a:t>
            </a:r>
            <a:r>
              <a:rPr b="1" lang="en">
                <a:solidFill>
                  <a:schemeClr val="dk1"/>
                </a:solidFill>
                <a:latin typeface="Cabin"/>
                <a:ea typeface="Cabin"/>
                <a:cs typeface="Cabin"/>
                <a:sym typeface="Cabin"/>
              </a:rPr>
              <a:t>slide B</a:t>
            </a:r>
            <a:r>
              <a:rPr lang="en">
                <a:solidFill>
                  <a:schemeClr val="dk1"/>
                </a:solidFill>
                <a:latin typeface="Cabin"/>
                <a:ea typeface="Cabin"/>
                <a:cs typeface="Cabin"/>
                <a:sym typeface="Cabin"/>
              </a:rPr>
              <a:t>. Use the prompts located in the teacher guide to support this brief discussion.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Connect this to energy transfer questions from the last lesson.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In our last lesson we raised some new questions about where energy was going to in the system. Let’s decide what we should do next. </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Motivate the need for further investigations. </a:t>
            </a:r>
            <a:r>
              <a:rPr lang="en">
                <a:solidFill>
                  <a:schemeClr val="dk1"/>
                </a:solidFill>
                <a:latin typeface="Cabin"/>
                <a:ea typeface="Cabin"/>
                <a:cs typeface="Cabin"/>
                <a:sym typeface="Cabin"/>
              </a:rPr>
              <a:t>Say,</a:t>
            </a:r>
            <a:r>
              <a:rPr i="1" lang="en">
                <a:solidFill>
                  <a:schemeClr val="dk1"/>
                </a:solidFill>
                <a:latin typeface="Cabin"/>
                <a:ea typeface="Cabin"/>
                <a:cs typeface="Cabin"/>
                <a:sym typeface="Cabin"/>
              </a:rPr>
              <a:t> OK, it sounds like we are going to need to update this system model. And it sounds like we should collect some more evidence about some of the places where these contact forces are causing energy to be transferred to other parts of the system. I have some equipment and materials we can use to investigate these types of interactions further. Let’s make note of the question we are trying to make further progress on.</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Write this question on the board:</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do other contact forces, like friction and air resistance, cause energy to be transferred between a moving object and other parts of a system?</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SzPts val="1400"/>
              <a:buNone/>
            </a:pPr>
            <a:r>
              <a:t/>
            </a:r>
            <a:endParaRPr>
              <a:solidFill>
                <a:schemeClr val="dk1"/>
              </a:solidFill>
              <a:latin typeface="Cabin"/>
              <a:ea typeface="Cabin"/>
              <a:cs typeface="Cabin"/>
              <a:sym typeface="Cabin"/>
            </a:endParaRPr>
          </a:p>
        </p:txBody>
      </p:sp>
      <p:sp>
        <p:nvSpPr>
          <p:cNvPr id="71" name="Google Shape;71;p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Share directions for station investigations.</a:t>
            </a:r>
            <a:r>
              <a:rPr lang="en">
                <a:solidFill>
                  <a:schemeClr val="dk1"/>
                </a:solidFill>
                <a:latin typeface="Cabin"/>
                <a:ea typeface="Cabin"/>
                <a:cs typeface="Cabin"/>
                <a:sym typeface="Cabin"/>
              </a:rPr>
              <a:t> Display </a:t>
            </a:r>
            <a:r>
              <a:rPr b="1" lang="en">
                <a:solidFill>
                  <a:schemeClr val="dk1"/>
                </a:solidFill>
                <a:latin typeface="Cabin"/>
                <a:ea typeface="Cabin"/>
                <a:cs typeface="Cabin"/>
                <a:sym typeface="Cabin"/>
              </a:rPr>
              <a:t>slide C</a:t>
            </a:r>
            <a:r>
              <a:rPr lang="en">
                <a:solidFill>
                  <a:schemeClr val="dk1"/>
                </a:solidFill>
                <a:latin typeface="Cabin"/>
                <a:ea typeface="Cabin"/>
                <a:cs typeface="Cabin"/>
                <a:sym typeface="Cabin"/>
              </a:rPr>
              <a:t>. Explain that student groups will rotate through four stations where they will investigate other instances of objects slowing down or producing another interesting outcome related to one of the two additional types of contact forces we have discussed are missing from our system model--friction and air resistance.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Be sure to post the activity instructions, </a:t>
            </a:r>
            <a:r>
              <a:rPr i="1" lang="en">
                <a:solidFill>
                  <a:srgbClr val="0B0B0B"/>
                </a:solidFill>
                <a:latin typeface="Cabin"/>
                <a:ea typeface="Cabin"/>
                <a:cs typeface="Cabin"/>
                <a:sym typeface="Cabin"/>
              </a:rPr>
              <a:t>Lab station instructions</a:t>
            </a:r>
            <a:r>
              <a:rPr lang="en">
                <a:solidFill>
                  <a:schemeClr val="dk1"/>
                </a:solidFill>
                <a:latin typeface="Cabin"/>
                <a:ea typeface="Cabin"/>
                <a:cs typeface="Cabin"/>
                <a:sym typeface="Cabin"/>
              </a:rPr>
              <a:t>, at each station. Distribute </a:t>
            </a:r>
            <a:r>
              <a:rPr i="1" lang="en">
                <a:solidFill>
                  <a:srgbClr val="0B0B0B"/>
                </a:solidFill>
                <a:latin typeface="Cabin"/>
                <a:ea typeface="Cabin"/>
                <a:cs typeface="Cabin"/>
                <a:sym typeface="Cabin"/>
              </a:rPr>
              <a:t>Data collection from stations</a:t>
            </a:r>
            <a:r>
              <a:rPr lang="en">
                <a:solidFill>
                  <a:schemeClr val="dk1"/>
                </a:solidFill>
                <a:latin typeface="Cabin"/>
                <a:ea typeface="Cabin"/>
                <a:cs typeface="Cabin"/>
                <a:sym typeface="Cabin"/>
              </a:rPr>
              <a:t> and tell students to record on the handout their observations and any insights they have about these other forces that are not accounted for in our model.</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Allow students approximately 20 minutes to engage in the stations, asking them to rotate every 5-6 minutes. </a:t>
            </a:r>
            <a:endParaRPr/>
          </a:p>
        </p:txBody>
      </p:sp>
      <p:sp>
        <p:nvSpPr>
          <p:cNvPr id="81" name="Google Shape;81;p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Construct an evidence-based explanation.</a:t>
            </a:r>
            <a:r>
              <a:rPr lang="en">
                <a:solidFill>
                  <a:schemeClr val="dk1"/>
                </a:solidFill>
                <a:latin typeface="Cabin"/>
                <a:ea typeface="Cabin"/>
                <a:cs typeface="Cabin"/>
                <a:sym typeface="Cabin"/>
              </a:rPr>
              <a:t> Display </a:t>
            </a:r>
            <a:r>
              <a:rPr b="1" lang="en">
                <a:solidFill>
                  <a:schemeClr val="dk1"/>
                </a:solidFill>
                <a:latin typeface="Cabin"/>
                <a:ea typeface="Cabin"/>
                <a:cs typeface="Cabin"/>
                <a:sym typeface="Cabin"/>
              </a:rPr>
              <a:t>slide D</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Next time, we will work as a class to identify the most relevant ideas we have for developing a more-complete model of the forces affecting moving objects before, during, and after a collision. Today, let’s spend the last few minutes of class organizing the ideas you have now into some explanations.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Have students count off 1-4 to assign each student </a:t>
            </a:r>
            <a:r>
              <a:rPr b="1" lang="en">
                <a:solidFill>
                  <a:schemeClr val="dk1"/>
                </a:solidFill>
                <a:latin typeface="Cabin"/>
                <a:ea typeface="Cabin"/>
                <a:cs typeface="Cabin"/>
                <a:sym typeface="Cabin"/>
              </a:rPr>
              <a:t>one</a:t>
            </a:r>
            <a:r>
              <a:rPr lang="en">
                <a:solidFill>
                  <a:schemeClr val="dk1"/>
                </a:solidFill>
                <a:latin typeface="Cabin"/>
                <a:ea typeface="Cabin"/>
                <a:cs typeface="Cabin"/>
                <a:sym typeface="Cabin"/>
              </a:rPr>
              <a:t> of the stations from today’s investigations. Explain that each student will create an explanation for the one station they have been assigned, not all stations they visited. This will allow for multiple individuals to analyze the same data, and as a class we can compare findings later, which is what scientists also do in their professions. Say, </a:t>
            </a:r>
            <a:r>
              <a:rPr i="1" lang="en">
                <a:solidFill>
                  <a:schemeClr val="dk1"/>
                </a:solidFill>
                <a:latin typeface="Cabin"/>
                <a:ea typeface="Cabin"/>
                <a:cs typeface="Cabin"/>
                <a:sym typeface="Cabin"/>
              </a:rPr>
              <a:t>When you develop your explanation you will focus on the evidence collected and the observations and insights you recorded from only one station. Your explanation should help answer the question: </a:t>
            </a:r>
            <a:r>
              <a:rPr b="1" i="1" lang="en" sz="1050">
                <a:solidFill>
                  <a:schemeClr val="dk1"/>
                </a:solidFill>
                <a:highlight>
                  <a:srgbClr val="FFFFFF"/>
                </a:highlight>
                <a:latin typeface="Cabin"/>
                <a:ea typeface="Cabin"/>
                <a:cs typeface="Cabin"/>
                <a:sym typeface="Cabin"/>
              </a:rPr>
              <a:t>How do other contact forces, like friction and air resistance, cause energy to be transferred between a moving object and other parts of a system? </a:t>
            </a:r>
            <a:r>
              <a:rPr i="1" lang="en">
                <a:solidFill>
                  <a:schemeClr val="dk1"/>
                </a:solidFill>
                <a:latin typeface="Cabin"/>
                <a:ea typeface="Cabin"/>
                <a:cs typeface="Cabin"/>
                <a:sym typeface="Cabin"/>
              </a:rPr>
              <a:t>Be sure to describe what causes these forces, how these forces transfer energy in the system, and the evidence from your assigned station investigation that supports your explanation.  I will collect your explanations so I can get a sense of what you are thinking and then return them to you next time.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Give students time to write and collect their work at the end of class. Students can write explanations in their notebooks or on blank paper for ease of collection. </a:t>
            </a:r>
            <a:endParaRPr/>
          </a:p>
        </p:txBody>
      </p:sp>
      <p:sp>
        <p:nvSpPr>
          <p:cNvPr id="92" name="Google Shape;92;p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Connect to explanations for investigation stations from the previous class.</a:t>
            </a:r>
            <a:r>
              <a:rPr lang="en">
                <a:solidFill>
                  <a:schemeClr val="dk1"/>
                </a:solidFill>
                <a:latin typeface="Cabin"/>
                <a:ea typeface="Cabin"/>
                <a:cs typeface="Cabin"/>
                <a:sym typeface="Cabin"/>
              </a:rPr>
              <a:t> Return student claims. Display </a:t>
            </a:r>
            <a:r>
              <a:rPr b="1" lang="en">
                <a:solidFill>
                  <a:schemeClr val="dk1"/>
                </a:solidFill>
                <a:latin typeface="Cabin"/>
                <a:ea typeface="Cabin"/>
                <a:cs typeface="Cabin"/>
                <a:sym typeface="Cabin"/>
              </a:rPr>
              <a:t>slide E</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Today we are going to work in jigsaw feedback groups to share our claims. Each group will consist of students who wrote claims about different stations. Each station will have at least one person in the group who wrote a claim about it. Before we begin, take some time to think about how you will share your claim and highlight or underline the important ideas you want to emphasize with your classmates.</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p:txBody>
      </p:sp>
      <p:sp>
        <p:nvSpPr>
          <p:cNvPr id="103" name="Google Shape;103;p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Discuss norms for giving and receiving feedback. </a:t>
            </a:r>
            <a:r>
              <a:rPr lang="en">
                <a:solidFill>
                  <a:schemeClr val="dk1"/>
                </a:solidFill>
                <a:latin typeface="Cabin"/>
                <a:ea typeface="Cabin"/>
                <a:cs typeface="Cabin"/>
                <a:sym typeface="Cabin"/>
              </a:rPr>
              <a:t>Display </a:t>
            </a:r>
            <a:r>
              <a:rPr b="1" lang="en">
                <a:solidFill>
                  <a:schemeClr val="dk1"/>
                </a:solidFill>
                <a:latin typeface="Cabin"/>
                <a:ea typeface="Cabin"/>
                <a:cs typeface="Cabin"/>
                <a:sym typeface="Cabin"/>
              </a:rPr>
              <a:t>slide F</a:t>
            </a:r>
            <a:r>
              <a:rPr lang="en">
                <a:solidFill>
                  <a:schemeClr val="dk1"/>
                </a:solidFill>
                <a:latin typeface="Cabin"/>
                <a:ea typeface="Cabin"/>
                <a:cs typeface="Cabin"/>
                <a:sym typeface="Cabin"/>
              </a:rPr>
              <a:t>. Ask students to revisit the classroom norms and to share ideas for which norms are especially important when giving and receiving feedback. Allow a few students to quickly share their thinking with the class and listen for ideas such as the following:</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We critique ideas, not people.</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We encourage other voices that haven’t been heard yet.</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We listen carefully and ask questions to help us understand.</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These are all important to help us learn from each other as we share our explanations in our groups.</a:t>
            </a:r>
            <a:endParaRPr/>
          </a:p>
        </p:txBody>
      </p:sp>
      <p:sp>
        <p:nvSpPr>
          <p:cNvPr id="112" name="Google Shape;112;p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Display </a:t>
            </a:r>
            <a:r>
              <a:rPr b="1" lang="en">
                <a:solidFill>
                  <a:schemeClr val="dk1"/>
                </a:solidFill>
                <a:latin typeface="Cabin"/>
                <a:ea typeface="Cabin"/>
                <a:cs typeface="Cabin"/>
                <a:sym typeface="Cabin"/>
              </a:rPr>
              <a:t>slide G</a:t>
            </a:r>
            <a:r>
              <a:rPr lang="en">
                <a:solidFill>
                  <a:schemeClr val="dk1"/>
                </a:solidFill>
                <a:latin typeface="Cabin"/>
                <a:ea typeface="Cabin"/>
                <a:cs typeface="Cabin"/>
                <a:sym typeface="Cabin"/>
              </a:rPr>
              <a:t>. Explain that group members will each take turns sharing and defending their explanations. Distribute </a:t>
            </a:r>
            <a:r>
              <a:rPr i="1" lang="en">
                <a:solidFill>
                  <a:srgbClr val="0B0B0B"/>
                </a:solidFill>
                <a:latin typeface="Cabin"/>
                <a:ea typeface="Cabin"/>
                <a:cs typeface="Cabin"/>
                <a:sym typeface="Cabin"/>
              </a:rPr>
              <a:t>Jigsaw feedback discussion</a:t>
            </a:r>
            <a:r>
              <a:rPr lang="en">
                <a:solidFill>
                  <a:schemeClr val="dk1"/>
                </a:solidFill>
                <a:latin typeface="Cabin"/>
                <a:ea typeface="Cabin"/>
                <a:cs typeface="Cabin"/>
                <a:sym typeface="Cabin"/>
              </a:rPr>
              <a:t>. Guide students to use the discussion questions on this handout to push thinking about each of the four stations so that students can explain the cause-effect relationships for the motion and kinetic energy changes in the launcher system.</a:t>
            </a:r>
            <a:r>
              <a:rPr i="1" lang="en">
                <a:solidFill>
                  <a:schemeClr val="dk1"/>
                </a:solidFill>
                <a:latin typeface="Cabin"/>
                <a:ea typeface="Cabin"/>
                <a:cs typeface="Cabin"/>
                <a:sym typeface="Cabin"/>
              </a:rPr>
              <a:t>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Spend five minutes discussing the explanation made for each station. As you engage in discussion with your group, listen for similarities and differences in your claims and identify the most relevant ideas to add to our model and add those to your handout.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119" name="Google Shape;119;p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Gather the class in the Scientists Circle.</a:t>
            </a:r>
            <a:r>
              <a:rPr lang="en">
                <a:solidFill>
                  <a:schemeClr val="dk1"/>
                </a:solidFill>
                <a:latin typeface="Cabin"/>
                <a:ea typeface="Cabin"/>
                <a:cs typeface="Cabin"/>
                <a:sym typeface="Cabin"/>
              </a:rPr>
              <a:t> Display </a:t>
            </a:r>
            <a:r>
              <a:rPr b="1" lang="en">
                <a:solidFill>
                  <a:schemeClr val="dk1"/>
                </a:solidFill>
                <a:latin typeface="Cabin"/>
                <a:ea typeface="Cabin"/>
                <a:cs typeface="Cabin"/>
                <a:sym typeface="Cabin"/>
              </a:rPr>
              <a:t>slide H</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I heard some really great connections being made as groups discussed their explanations. Let’s share and record the relevant ideas we have for revising our previous model we developed for our launcher system. </a:t>
            </a:r>
            <a:r>
              <a:rPr lang="en">
                <a:solidFill>
                  <a:schemeClr val="dk1"/>
                </a:solidFill>
                <a:latin typeface="Cabin"/>
                <a:ea typeface="Cabin"/>
                <a:cs typeface="Cabin"/>
                <a:sym typeface="Cabin"/>
              </a:rPr>
              <a:t>Have students bring their notebooks, colored pencils, and their copies of </a:t>
            </a:r>
            <a:r>
              <a:rPr i="1" lang="en">
                <a:solidFill>
                  <a:srgbClr val="0B0B0B"/>
                </a:solidFill>
                <a:latin typeface="Cabin"/>
                <a:ea typeface="Cabin"/>
                <a:cs typeface="Cabin"/>
                <a:sym typeface="Cabin"/>
              </a:rPr>
              <a:t>Jigsaw feedback discussion</a:t>
            </a:r>
            <a:r>
              <a:rPr lang="en">
                <a:solidFill>
                  <a:schemeClr val="dk1"/>
                </a:solidFill>
                <a:latin typeface="Cabin"/>
                <a:ea typeface="Cabin"/>
                <a:cs typeface="Cabin"/>
                <a:sym typeface="Cabin"/>
              </a:rPr>
              <a: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Display the </a:t>
            </a:r>
            <a:r>
              <a:rPr lang="en">
                <a:solidFill>
                  <a:srgbClr val="0B0B0B"/>
                </a:solidFill>
                <a:latin typeface="Cabin"/>
                <a:ea typeface="Cabin"/>
                <a:cs typeface="Cabin"/>
                <a:sym typeface="Cabin"/>
              </a:rPr>
              <a:t>Energy transfers and contact forces in the launcher, cart, box, and track system </a:t>
            </a:r>
            <a:r>
              <a:rPr lang="en">
                <a:solidFill>
                  <a:schemeClr val="dk1"/>
                </a:solidFill>
                <a:latin typeface="Cabin"/>
                <a:ea typeface="Cabin"/>
                <a:cs typeface="Cabin"/>
                <a:sym typeface="Cabin"/>
              </a:rPr>
              <a:t>poster with the sticky note annotations on it, as shown here. Lead a Building Understandings Discussion to explain what other forces affects the motion and kinetic energy of the cart before a collision.</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Ask, </a:t>
            </a:r>
            <a:r>
              <a:rPr i="1" lang="en">
                <a:solidFill>
                  <a:schemeClr val="dk1"/>
                </a:solidFill>
                <a:latin typeface="Cabin"/>
                <a:ea typeface="Cabin"/>
                <a:cs typeface="Cabin"/>
                <a:sym typeface="Cabin"/>
              </a:rPr>
              <a:t>Does anyone have an idea to share about where else  contact forces cause energy to be transferred between different parts of the launcher system? </a:t>
            </a:r>
            <a:r>
              <a:rPr lang="en">
                <a:solidFill>
                  <a:schemeClr val="dk1"/>
                </a:solidFill>
                <a:latin typeface="Cabin"/>
                <a:ea typeface="Cabin"/>
                <a:cs typeface="Cabin"/>
                <a:sym typeface="Cabin"/>
              </a:rPr>
              <a:t>Listen for these ideas:</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The cart is colliding with air particles, and this causes the cart to slow down and lose kinetic energy.</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The cart is slowing down and losing kinetic energy because of friction between the cart’s wheels and the track. </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The track must gain kinetic energy as increased particle motion (heat) as the cart moves over the track surface.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Ask, </a:t>
            </a:r>
            <a:r>
              <a:rPr i="1" lang="en">
                <a:solidFill>
                  <a:schemeClr val="dk1"/>
                </a:solidFill>
                <a:latin typeface="Cabin"/>
                <a:ea typeface="Cabin"/>
                <a:cs typeface="Cabin"/>
                <a:sym typeface="Cabin"/>
              </a:rPr>
              <a:t>If there are collisions between the cart and air particles, what changes about the air particles? </a:t>
            </a:r>
            <a:r>
              <a:rPr lang="en">
                <a:solidFill>
                  <a:schemeClr val="dk1"/>
                </a:solidFill>
                <a:latin typeface="Cabin"/>
                <a:ea typeface="Cabin"/>
                <a:cs typeface="Cabin"/>
                <a:sym typeface="Cabin"/>
              </a:rPr>
              <a:t>Listen for these ideas: </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The air particles gain kinetic energy after collisions with the cart. </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The air particles heat up after collisions with the cart.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rPr lang="en">
                <a:solidFill>
                  <a:schemeClr val="dk1"/>
                </a:solidFill>
                <a:latin typeface="Cabin"/>
                <a:ea typeface="Cabin"/>
                <a:cs typeface="Cabin"/>
                <a:sym typeface="Cabin"/>
              </a:rPr>
              <a:t>Example prompts and responses are located in the teacher guide.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4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Have students add annotations to their copies of </a:t>
            </a:r>
            <a:r>
              <a:rPr i="1" lang="en">
                <a:solidFill>
                  <a:srgbClr val="0B0B0B"/>
                </a:solidFill>
                <a:latin typeface="Cabin"/>
                <a:ea typeface="Cabin"/>
                <a:cs typeface="Cabin"/>
                <a:sym typeface="Cabin"/>
              </a:rPr>
              <a:t>Jigsaw feedback discussion</a:t>
            </a:r>
            <a:r>
              <a:rPr lang="en">
                <a:solidFill>
                  <a:schemeClr val="dk1"/>
                </a:solidFill>
                <a:latin typeface="Cabin"/>
                <a:ea typeface="Cabin"/>
                <a:cs typeface="Cabin"/>
                <a:sym typeface="Cabin"/>
              </a:rPr>
              <a:t> to represent these ideas.</a:t>
            </a:r>
            <a:endParaRPr>
              <a:solidFill>
                <a:schemeClr val="dk1"/>
              </a:solidFill>
              <a:latin typeface="Cabin"/>
              <a:ea typeface="Cabin"/>
              <a:cs typeface="Cabin"/>
              <a:sym typeface="Cabin"/>
            </a:endParaRPr>
          </a:p>
        </p:txBody>
      </p:sp>
      <p:sp>
        <p:nvSpPr>
          <p:cNvPr id="131" name="Google Shape;131;p8: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Display </a:t>
            </a:r>
            <a:r>
              <a:rPr b="1" lang="en">
                <a:solidFill>
                  <a:schemeClr val="dk1"/>
                </a:solidFill>
                <a:latin typeface="Cabin"/>
                <a:ea typeface="Cabin"/>
                <a:cs typeface="Cabin"/>
                <a:sym typeface="Cabin"/>
              </a:rPr>
              <a:t>slide I</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Let’s update our Progress Trackers with these new ideas. In the Progress Tracker section of your notebook, make a three-part table to record the lesson question, sources of evidence, and what we’ve figured out.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Have students add or move their copies of </a:t>
            </a:r>
            <a:r>
              <a:rPr i="1" lang="en">
                <a:solidFill>
                  <a:srgbClr val="0B0B0B"/>
                </a:solidFill>
                <a:latin typeface="Cabin"/>
                <a:ea typeface="Cabin"/>
                <a:cs typeface="Cabin"/>
                <a:sym typeface="Cabin"/>
              </a:rPr>
              <a:t>Jigsaw feedback discussion</a:t>
            </a:r>
            <a:r>
              <a:rPr lang="en">
                <a:solidFill>
                  <a:schemeClr val="dk1"/>
                </a:solidFill>
                <a:latin typeface="Cabin"/>
                <a:ea typeface="Cabin"/>
                <a:cs typeface="Cabin"/>
                <a:sym typeface="Cabin"/>
              </a:rPr>
              <a:t> to this section of the Progress Tracker. If they can’t because they already glued these into their notebooks, they can add a reference page number to this entry (e.g., “see page X of the notebook”). Encourage students to use the remaining time to add descriptions in words for what they figured out that is represented in the system model we developed as a class.</a:t>
            </a:r>
            <a:endParaRPr/>
          </a:p>
        </p:txBody>
      </p:sp>
      <p:sp>
        <p:nvSpPr>
          <p:cNvPr id="142" name="Google Shape;142;p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TITLE_AND_BODY_1">
    <p:bg>
      <p:bgPr>
        <a:solidFill>
          <a:srgbClr val="F3F3F3"/>
        </a:solidFill>
      </p:bgPr>
    </p:bg>
    <p:spTree>
      <p:nvGrpSpPr>
        <p:cNvPr id="7" name="Shape 7"/>
        <p:cNvGrpSpPr/>
        <p:nvPr/>
      </p:nvGrpSpPr>
      <p:grpSpPr>
        <a:xfrm>
          <a:off x="0" y="0"/>
          <a:ext cx="0" cy="0"/>
          <a:chOff x="0" y="0"/>
          <a:chExt cx="0" cy="0"/>
        </a:xfrm>
      </p:grpSpPr>
      <p:sp>
        <p:nvSpPr>
          <p:cNvPr id="8" name="Google Shape;8;p2"/>
          <p:cNvSpPr txBox="1"/>
          <p:nvPr>
            <p:ph idx="12" type="sldNum"/>
          </p:nvPr>
        </p:nvSpPr>
        <p:spPr>
          <a:xfrm>
            <a:off x="4475913" y="6500813"/>
            <a:ext cx="185400" cy="255600"/>
          </a:xfrm>
          <a:prstGeom prst="rect">
            <a:avLst/>
          </a:prstGeom>
          <a:noFill/>
          <a:ln>
            <a:noFill/>
          </a:ln>
        </p:spPr>
        <p:txBody>
          <a:bodyPr anchorCtr="0" anchor="t" bIns="29750" lIns="29750" spcFirstLastPara="1" rIns="29750" wrap="square" tIns="29750">
            <a:noAutofit/>
          </a:bodyPr>
          <a:lstStyle>
            <a:lvl1pPr indent="0" lvl="0"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000"/>
              <a:buFont typeface="Helvetica Neue"/>
              <a:buNone/>
              <a:defRPr b="0" i="0" sz="10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2" name="Shape 52"/>
        <p:cNvGrpSpPr/>
        <p:nvPr/>
      </p:nvGrpSpPr>
      <p:grpSpPr>
        <a:xfrm>
          <a:off x="0" y="0"/>
          <a:ext cx="0" cy="0"/>
          <a:chOff x="0" y="0"/>
          <a:chExt cx="0" cy="0"/>
        </a:xfrm>
      </p:grpSpPr>
      <p:sp>
        <p:nvSpPr>
          <p:cNvPr id="53" name="Google Shape;53;p12"/>
          <p:cNvSpPr txBox="1"/>
          <p:nvPr>
            <p:ph idx="1" type="subTitle"/>
          </p:nvPr>
        </p:nvSpPr>
        <p:spPr>
          <a:xfrm>
            <a:off x="457200" y="75200"/>
            <a:ext cx="3520200" cy="465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4" name="Google Shape;54;p12"/>
          <p:cNvSpPr txBox="1"/>
          <p:nvPr>
            <p:ph type="title"/>
          </p:nvPr>
        </p:nvSpPr>
        <p:spPr>
          <a:xfrm>
            <a:off x="457200" y="548650"/>
            <a:ext cx="8229600" cy="685800"/>
          </a:xfrm>
          <a:prstGeom prst="rect">
            <a:avLst/>
          </a:prstGeom>
          <a:solidFill>
            <a:srgbClr val="87A96B"/>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55" name="Google Shape;55;p12"/>
          <p:cNvSpPr txBox="1"/>
          <p:nvPr>
            <p:ph idx="2" type="subTitle"/>
          </p:nvPr>
        </p:nvSpPr>
        <p:spPr>
          <a:xfrm>
            <a:off x="5166600" y="75200"/>
            <a:ext cx="3520200" cy="4659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r">
              <a:lnSpc>
                <a:spcPct val="115000"/>
              </a:lnSpc>
              <a:spcBef>
                <a:spcPts val="1600"/>
              </a:spcBef>
              <a:spcAft>
                <a:spcPts val="0"/>
              </a:spcAft>
              <a:buSzPts val="3200"/>
              <a:buNone/>
              <a:defRPr/>
            </a:lvl2pPr>
            <a:lvl3pPr lvl="2" algn="r">
              <a:lnSpc>
                <a:spcPct val="115000"/>
              </a:lnSpc>
              <a:spcBef>
                <a:spcPts val="1600"/>
              </a:spcBef>
              <a:spcAft>
                <a:spcPts val="0"/>
              </a:spcAft>
              <a:buSzPts val="2400"/>
              <a:buNone/>
              <a:defRPr/>
            </a:lvl3pPr>
            <a:lvl4pPr lvl="3" algn="r">
              <a:lnSpc>
                <a:spcPct val="115000"/>
              </a:lnSpc>
              <a:spcBef>
                <a:spcPts val="1600"/>
              </a:spcBef>
              <a:spcAft>
                <a:spcPts val="0"/>
              </a:spcAft>
              <a:buSzPts val="2400"/>
              <a:buNone/>
              <a:defRPr/>
            </a:lvl4pPr>
            <a:lvl5pPr lvl="4" algn="r">
              <a:lnSpc>
                <a:spcPct val="115000"/>
              </a:lnSpc>
              <a:spcBef>
                <a:spcPts val="1600"/>
              </a:spcBef>
              <a:spcAft>
                <a:spcPts val="0"/>
              </a:spcAft>
              <a:buSzPts val="18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3F3F3"/>
        </a:solidFill>
      </p:bgPr>
    </p:bg>
    <p:spTree>
      <p:nvGrpSpPr>
        <p:cNvPr id="9" name="Shape 9"/>
        <p:cNvGrpSpPr/>
        <p:nvPr/>
      </p:nvGrpSpPr>
      <p:grpSpPr>
        <a:xfrm>
          <a:off x="0" y="0"/>
          <a:ext cx="0" cy="0"/>
          <a:chOff x="0" y="0"/>
          <a:chExt cx="0" cy="0"/>
        </a:xfrm>
      </p:grpSpPr>
      <p:sp>
        <p:nvSpPr>
          <p:cNvPr id="10" name="Google Shape;10;p3"/>
          <p:cNvSpPr txBox="1"/>
          <p:nvPr>
            <p:ph type="ctrTitle"/>
          </p:nvPr>
        </p:nvSpPr>
        <p:spPr>
          <a:xfrm>
            <a:off x="457200" y="992775"/>
            <a:ext cx="82296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1" name="Google Shape;11;p3"/>
          <p:cNvSpPr txBox="1"/>
          <p:nvPr>
            <p:ph idx="1" type="subTitle"/>
          </p:nvPr>
        </p:nvSpPr>
        <p:spPr>
          <a:xfrm>
            <a:off x="457200" y="3778825"/>
            <a:ext cx="8229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Cabin Condensed"/>
              <a:buNone/>
              <a:defRPr sz="2400">
                <a:solidFill>
                  <a:schemeClr val="dk1"/>
                </a:solidFill>
                <a:latin typeface="Cabin Condensed"/>
                <a:ea typeface="Cabin Condensed"/>
                <a:cs typeface="Cabin Condensed"/>
                <a:sym typeface="Cabin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 name="Google Shape;13;p3"/>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4" name="Google Shape;14;p3"/>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457200" y="2867800"/>
            <a:ext cx="8229600" cy="1122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9pPr>
          </a:lstStyle>
          <a:p/>
        </p:txBody>
      </p:sp>
      <p:sp>
        <p:nvSpPr>
          <p:cNvPr id="17" name="Google Shape;17;p4"/>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8" name="Google Shape;18;p4"/>
          <p:cNvSpPr txBox="1"/>
          <p:nvPr>
            <p:ph idx="2"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9" name="Google Shape;19;p4"/>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2" name="Google Shape;22;p5"/>
          <p:cNvSpPr txBox="1"/>
          <p:nvPr>
            <p:ph idx="2" type="body"/>
          </p:nvPr>
        </p:nvSpPr>
        <p:spPr>
          <a:xfrm>
            <a:off x="457200" y="1536625"/>
            <a:ext cx="8229600" cy="45552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5"/>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24" name="Google Shape;24;p5"/>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Slide Title</a:t>
            </a:r>
            <a:endParaRPr b="0" i="0" sz="3200" u="none" cap="none" strike="noStrike">
              <a:solidFill>
                <a:srgbClr val="FFFFFF"/>
              </a:solidFill>
              <a:latin typeface="Boogaloo"/>
              <a:ea typeface="Boogaloo"/>
              <a:cs typeface="Boogaloo"/>
              <a:sym typeface="Boogaloo"/>
            </a:endParaRPr>
          </a:p>
        </p:txBody>
      </p:sp>
      <p:sp>
        <p:nvSpPr>
          <p:cNvPr id="27" name="Google Shape;27;p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Slide ID</a:t>
            </a:r>
            <a:endParaRPr b="0" i="0" sz="1800" u="none" cap="none" strike="noStrike">
              <a:solidFill>
                <a:srgbClr val="9A2F3E"/>
              </a:solidFill>
              <a:latin typeface="Boogaloo"/>
              <a:ea typeface="Boogaloo"/>
              <a:cs typeface="Boogaloo"/>
              <a:sym typeface="Boogaloo"/>
            </a:endParaRPr>
          </a:p>
        </p:txBody>
      </p:sp>
      <p:sp>
        <p:nvSpPr>
          <p:cNvPr id="28" name="Google Shape;28;p6"/>
          <p:cNvSpPr/>
          <p:nvPr/>
        </p:nvSpPr>
        <p:spPr>
          <a:xfrm>
            <a:off x="4967825"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Unit ID • Lesson ID</a:t>
            </a:r>
            <a:endParaRPr b="0" i="0" sz="1800" u="none" cap="none" strike="noStrike">
              <a:solidFill>
                <a:srgbClr val="9A2F3E"/>
              </a:solidFill>
              <a:latin typeface="Boogaloo"/>
              <a:ea typeface="Boogaloo"/>
              <a:cs typeface="Boogaloo"/>
              <a:sym typeface="Boogaloo"/>
            </a:endParaRPr>
          </a:p>
        </p:txBody>
      </p:sp>
      <p:sp>
        <p:nvSpPr>
          <p:cNvPr id="29" name="Google Shape;29;p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0" name="Google Shape;30;p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1" name="Google Shape;31;p6"/>
          <p:cNvSpPr txBox="1"/>
          <p:nvPr>
            <p:ph idx="2"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7"/>
          <p:cNvSpPr txBox="1"/>
          <p:nvPr>
            <p:ph type="title"/>
          </p:nvPr>
        </p:nvSpPr>
        <p:spPr>
          <a:xfrm>
            <a:off x="457200" y="1644225"/>
            <a:ext cx="3853500" cy="1976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34" name="Google Shape;34;p7"/>
          <p:cNvSpPr txBox="1"/>
          <p:nvPr>
            <p:ph idx="1" type="subTitle"/>
          </p:nvPr>
        </p:nvSpPr>
        <p:spPr>
          <a:xfrm>
            <a:off x="457225" y="3737425"/>
            <a:ext cx="38535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7"/>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 name="Google Shape;36;p7"/>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7" name="Google Shape;37;p7"/>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8" name="Google Shape;38;p7"/>
          <p:cNvSpPr txBox="1"/>
          <p:nvPr>
            <p:ph idx="5" type="body"/>
          </p:nvPr>
        </p:nvSpPr>
        <p:spPr>
          <a:xfrm>
            <a:off x="4568850" y="1676825"/>
            <a:ext cx="4117800" cy="4418100"/>
          </a:xfrm>
          <a:prstGeom prst="rect">
            <a:avLst/>
          </a:prstGeom>
          <a:solidFill>
            <a:srgbClr val="F5EDEF"/>
          </a:solidFill>
          <a:ln cap="flat" cmpd="sng" w="9525">
            <a:solidFill>
              <a:srgbClr val="9A2F3E"/>
            </a:solidFill>
            <a:prstDash val="solid"/>
            <a:round/>
            <a:headEnd len="sm" w="sm" type="none"/>
            <a:tailEnd len="sm" w="sm" type="none"/>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SECTION_TITLE_AND_DESCRIPTION_1">
    <p:spTree>
      <p:nvGrpSpPr>
        <p:cNvPr id="39" name="Shape 39"/>
        <p:cNvGrpSpPr/>
        <p:nvPr/>
      </p:nvGrpSpPr>
      <p:grpSpPr>
        <a:xfrm>
          <a:off x="0" y="0"/>
          <a:ext cx="0" cy="0"/>
          <a:chOff x="0" y="0"/>
          <a:chExt cx="0" cy="0"/>
        </a:xfrm>
      </p:grpSpPr>
      <p:sp>
        <p:nvSpPr>
          <p:cNvPr id="40" name="Google Shape;40;p8"/>
          <p:cNvSpPr txBox="1"/>
          <p:nvPr>
            <p:ph type="title"/>
          </p:nvPr>
        </p:nvSpPr>
        <p:spPr>
          <a:xfrm>
            <a:off x="457200" y="1650950"/>
            <a:ext cx="8229600" cy="1972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41" name="Google Shape;41;p8"/>
          <p:cNvSpPr txBox="1"/>
          <p:nvPr>
            <p:ph idx="1" type="subTitle"/>
          </p:nvPr>
        </p:nvSpPr>
        <p:spPr>
          <a:xfrm>
            <a:off x="457200" y="3740375"/>
            <a:ext cx="8229600" cy="164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8"/>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3" name="Google Shape;43;p8"/>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4" name="Google Shape;44;p8"/>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9"/>
          <p:cNvSpPr txBox="1"/>
          <p:nvPr>
            <p:ph idx="1" type="body"/>
          </p:nvPr>
        </p:nvSpPr>
        <p:spPr>
          <a:xfrm>
            <a:off x="457200" y="5640775"/>
            <a:ext cx="58533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stStyle>
          <a:p/>
        </p:txBody>
      </p:sp>
      <p:sp>
        <p:nvSpPr>
          <p:cNvPr id="47" name="Google Shape;47;p9"/>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8" name="Google Shape;48;p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9" name="Google Shape;49;p9"/>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89850" y="1536625"/>
            <a:ext cx="8342400" cy="4555200"/>
          </a:xfrm>
          <a:prstGeom prst="rect">
            <a:avLst/>
          </a:prstGeom>
          <a:noFill/>
          <a:ln>
            <a:noFill/>
          </a:ln>
        </p:spPr>
        <p:txBody>
          <a:bodyPr anchorCtr="0" anchor="t" bIns="91425" lIns="91425" spcFirstLastPara="1" rIns="91425" wrap="square" tIns="91425">
            <a:noAutofit/>
          </a:bodyPr>
          <a:lstStyle>
            <a:lvl1pPr indent="-457200" lvl="0" marL="457200" marR="0" rtl="0" algn="l">
              <a:lnSpc>
                <a:spcPct val="115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indent="-431800" lvl="1" marL="914400" marR="0" rtl="0" algn="l">
              <a:lnSpc>
                <a:spcPct val="115000"/>
              </a:lnSpc>
              <a:spcBef>
                <a:spcPts val="1600"/>
              </a:spcBef>
              <a:spcAft>
                <a:spcPts val="0"/>
              </a:spcAft>
              <a:buClr>
                <a:srgbClr val="9A2F3E"/>
              </a:buClr>
              <a:buSzPts val="3200"/>
              <a:buFont typeface="Boogaloo"/>
              <a:buChar char="○"/>
              <a:defRPr b="0" i="0" sz="3200" u="none" cap="none" strike="noStrike">
                <a:solidFill>
                  <a:srgbClr val="9A2F3E"/>
                </a:solidFill>
                <a:latin typeface="Boogaloo"/>
                <a:ea typeface="Boogaloo"/>
                <a:cs typeface="Boogaloo"/>
                <a:sym typeface="Boogaloo"/>
              </a:defRPr>
            </a:lvl2pPr>
            <a:lvl3pPr indent="-381000" lvl="2" marL="1371600" marR="0" rtl="0" algn="l">
              <a:lnSpc>
                <a:spcPct val="115000"/>
              </a:lnSpc>
              <a:spcBef>
                <a:spcPts val="1600"/>
              </a:spcBef>
              <a:spcAft>
                <a:spcPts val="0"/>
              </a:spcAft>
              <a:buClr>
                <a:srgbClr val="9A2F3E"/>
              </a:buClr>
              <a:buSzPts val="2400"/>
              <a:buFont typeface="Boogaloo"/>
              <a:buChar char="■"/>
              <a:defRPr b="0" i="0" sz="2400" u="none" cap="none" strike="noStrike">
                <a:solidFill>
                  <a:srgbClr val="9A2F3E"/>
                </a:solidFill>
                <a:latin typeface="Boogaloo"/>
                <a:ea typeface="Boogaloo"/>
                <a:cs typeface="Boogaloo"/>
                <a:sym typeface="Boogaloo"/>
              </a:defRPr>
            </a:lvl3pPr>
            <a:lvl4pPr indent="-381000" lvl="3" marL="1828800" marR="0" rtl="0" algn="l">
              <a:lnSpc>
                <a:spcPct val="115000"/>
              </a:lnSpc>
              <a:spcBef>
                <a:spcPts val="160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4pPr>
            <a:lvl5pPr indent="-342900" lvl="4" marL="2286000" marR="0" rtl="0" algn="l">
              <a:lnSpc>
                <a:spcPct val="115000"/>
              </a:lnSpc>
              <a:spcBef>
                <a:spcPts val="1600"/>
              </a:spcBef>
              <a:spcAft>
                <a:spcPts val="0"/>
              </a:spcAft>
              <a:buClr>
                <a:srgbClr val="9A2F3E"/>
              </a:buClr>
              <a:buSzPts val="1800"/>
              <a:buFont typeface="Cabin Condensed"/>
              <a:buChar char="○"/>
              <a:defRPr b="0" i="0" sz="1800" u="none" cap="none" strike="noStrike">
                <a:solidFill>
                  <a:srgbClr val="9A2F3E"/>
                </a:solidFill>
                <a:latin typeface="Cabin Condensed"/>
                <a:ea typeface="Cabin Condensed"/>
                <a:cs typeface="Cabin Condensed"/>
                <a:sym typeface="Cabin Condensed"/>
              </a:defRPr>
            </a:lvl5pPr>
            <a:lvl6pPr indent="-317500" lvl="5" marL="2743200" marR="0" rtl="0" algn="l">
              <a:lnSpc>
                <a:spcPct val="115000"/>
              </a:lnSpc>
              <a:spcBef>
                <a:spcPts val="1600"/>
              </a:spcBef>
              <a:spcAft>
                <a:spcPts val="0"/>
              </a:spcAft>
              <a:buClr>
                <a:srgbClr val="0B0B0B"/>
              </a:buClr>
              <a:buSzPts val="1400"/>
              <a:buFont typeface="Cabin"/>
              <a:buChar char="■"/>
              <a:defRPr b="0" i="0" sz="1400" u="none" cap="none" strike="noStrike">
                <a:solidFill>
                  <a:srgbClr val="0B0B0B"/>
                </a:solidFill>
                <a:latin typeface="Cabin"/>
                <a:ea typeface="Cabin"/>
                <a:cs typeface="Cabin"/>
                <a:sym typeface="Cabin"/>
              </a:defRPr>
            </a:lvl6pPr>
            <a:lvl7pPr indent="-317500" lvl="6" marL="3200400" marR="0" rtl="0" algn="l">
              <a:lnSpc>
                <a:spcPct val="115000"/>
              </a:lnSpc>
              <a:spcBef>
                <a:spcPts val="1600"/>
              </a:spcBef>
              <a:spcAft>
                <a:spcPts val="0"/>
              </a:spcAft>
              <a:buClr>
                <a:srgbClr val="0B0B0B"/>
              </a:buClr>
              <a:buSzPts val="1400"/>
              <a:buFont typeface="Cabin Condensed"/>
              <a:buChar char="●"/>
              <a:defRPr b="0" i="0" sz="1400" u="none" cap="none" strike="noStrike">
                <a:solidFill>
                  <a:srgbClr val="0B0B0B"/>
                </a:solidFill>
                <a:latin typeface="Cabin Condensed"/>
                <a:ea typeface="Cabin Condensed"/>
                <a:cs typeface="Cabin Condensed"/>
                <a:sym typeface="Cabin Condensed"/>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9" name="Shape 59"/>
        <p:cNvGrpSpPr/>
        <p:nvPr/>
      </p:nvGrpSpPr>
      <p:grpSpPr>
        <a:xfrm>
          <a:off x="0" y="0"/>
          <a:ext cx="0" cy="0"/>
          <a:chOff x="0" y="0"/>
          <a:chExt cx="0" cy="0"/>
        </a:xfrm>
      </p:grpSpPr>
      <p:sp>
        <p:nvSpPr>
          <p:cNvPr id="60" name="Google Shape;60;p13"/>
          <p:cNvSpPr/>
          <p:nvPr/>
        </p:nvSpPr>
        <p:spPr>
          <a:xfrm>
            <a:off x="457325" y="1543050"/>
            <a:ext cx="8229600" cy="50148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3"/>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A</a:t>
            </a:r>
            <a:endParaRPr b="0" i="0" sz="1800" u="none" cap="none" strike="noStrike">
              <a:solidFill>
                <a:srgbClr val="9A2F3E"/>
              </a:solidFill>
              <a:latin typeface="Boogaloo"/>
              <a:ea typeface="Boogaloo"/>
              <a:cs typeface="Boogaloo"/>
              <a:sym typeface="Boogaloo"/>
            </a:endParaRPr>
          </a:p>
        </p:txBody>
      </p:sp>
      <p:sp>
        <p:nvSpPr>
          <p:cNvPr id="62" name="Google Shape;62;p13"/>
          <p:cNvSpPr txBox="1"/>
          <p:nvPr/>
        </p:nvSpPr>
        <p:spPr>
          <a:xfrm>
            <a:off x="1997975" y="1846975"/>
            <a:ext cx="63024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Small-Group Discussion</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9A2F3E"/>
              </a:solidFill>
              <a:latin typeface="Boogaloo"/>
              <a:ea typeface="Boogaloo"/>
              <a:cs typeface="Boogaloo"/>
              <a:sym typeface="Boogaloo"/>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Pair up so that there is one person with results from each investigation.</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Have each person share their responses to the last two questions on their handout (2 min per person).</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63" name="Google Shape;63;p13"/>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chemeClr val="lt1"/>
                </a:solidFill>
                <a:latin typeface="Boogaloo"/>
                <a:ea typeface="Boogaloo"/>
                <a:cs typeface="Boogaloo"/>
                <a:sym typeface="Boogaloo"/>
              </a:rPr>
              <a:t>Sharing Results from Our Home Learning Investigations</a:t>
            </a:r>
            <a:endParaRPr b="0" i="0" sz="3200" u="none" cap="none" strike="noStrike">
              <a:solidFill>
                <a:srgbClr val="FFFFFF"/>
              </a:solidFill>
              <a:latin typeface="Boogaloo"/>
              <a:ea typeface="Boogaloo"/>
              <a:cs typeface="Boogaloo"/>
              <a:sym typeface="Boogaloo"/>
            </a:endParaRPr>
          </a:p>
        </p:txBody>
      </p:sp>
      <p:sp>
        <p:nvSpPr>
          <p:cNvPr id="64" name="Google Shape;64;p13"/>
          <p:cNvSpPr txBox="1"/>
          <p:nvPr/>
        </p:nvSpPr>
        <p:spPr>
          <a:xfrm>
            <a:off x="924675" y="5419000"/>
            <a:ext cx="3467700" cy="10236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9A2F3E"/>
                </a:solidFill>
                <a:latin typeface="Cabin Condensed"/>
                <a:ea typeface="Cabin Condensed"/>
                <a:cs typeface="Cabin Condensed"/>
                <a:sym typeface="Cabin Condensed"/>
              </a:rPr>
              <a:t>Folding and dropping paper</a:t>
            </a:r>
            <a:endParaRPr b="0" i="0" sz="19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1900"/>
              <a:buFont typeface="Arial"/>
              <a:buNone/>
            </a:pPr>
            <a:r>
              <a:rPr b="0" i="1" lang="en" sz="1900" u="none" cap="none" strike="noStrike">
                <a:solidFill>
                  <a:srgbClr val="9A2F3E"/>
                </a:solidFill>
                <a:latin typeface="Cabin Condensed"/>
                <a:ea typeface="Cabin Condensed"/>
                <a:cs typeface="Cabin Condensed"/>
                <a:sym typeface="Cabin Condensed"/>
              </a:rPr>
              <a:t>An air interaction investigation</a:t>
            </a:r>
            <a:endParaRPr b="0" i="0" sz="2000" u="none" cap="none" strike="noStrike">
              <a:solidFill>
                <a:srgbClr val="9A2F3E"/>
              </a:solidFill>
              <a:latin typeface="Cabin Condensed"/>
              <a:ea typeface="Cabin Condensed"/>
              <a:cs typeface="Cabin Condensed"/>
              <a:sym typeface="Cabin Condensed"/>
            </a:endParaRPr>
          </a:p>
        </p:txBody>
      </p:sp>
      <p:sp>
        <p:nvSpPr>
          <p:cNvPr id="65" name="Google Shape;65;p13"/>
          <p:cNvSpPr txBox="1"/>
          <p:nvPr/>
        </p:nvSpPr>
        <p:spPr>
          <a:xfrm>
            <a:off x="5127175" y="5422425"/>
            <a:ext cx="3318000" cy="10236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9A2F3E"/>
                </a:solidFill>
                <a:latin typeface="Cabin Condensed"/>
                <a:ea typeface="Cabin Condensed"/>
                <a:cs typeface="Cabin Condensed"/>
                <a:sym typeface="Cabin Condensed"/>
              </a:rPr>
              <a:t>Pulling a shoe with a rubber band</a:t>
            </a:r>
            <a:endParaRPr b="0" i="0" sz="19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1900"/>
              <a:buFont typeface="Arial"/>
              <a:buNone/>
            </a:pPr>
            <a:r>
              <a:rPr b="0" i="1" lang="en" sz="1900" u="none" cap="none" strike="noStrike">
                <a:solidFill>
                  <a:srgbClr val="9A2F3E"/>
                </a:solidFill>
                <a:latin typeface="Cabin Condensed"/>
                <a:ea typeface="Cabin Condensed"/>
                <a:cs typeface="Cabin Condensed"/>
                <a:sym typeface="Cabin Condensed"/>
              </a:rPr>
              <a:t>A surface interaction investigation</a:t>
            </a:r>
            <a:endParaRPr b="0" i="1" sz="19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A2F3E"/>
              </a:solidFill>
              <a:latin typeface="Cabin Condensed"/>
              <a:ea typeface="Cabin Condensed"/>
              <a:cs typeface="Cabin Condensed"/>
              <a:sym typeface="Cabin Condensed"/>
            </a:endParaRPr>
          </a:p>
        </p:txBody>
      </p:sp>
      <p:pic>
        <p:nvPicPr>
          <p:cNvPr descr="A hand holding a blank white card against a plain brown background." id="66" name="Google Shape;66;p13"/>
          <p:cNvPicPr preferRelativeResize="0"/>
          <p:nvPr/>
        </p:nvPicPr>
        <p:blipFill rotWithShape="1">
          <a:blip r:embed="rId3">
            <a:alphaModFix/>
          </a:blip>
          <a:srcRect b="14161" l="0" r="0" t="0"/>
          <a:stretch/>
        </p:blipFill>
        <p:spPr>
          <a:xfrm>
            <a:off x="1404975" y="4220801"/>
            <a:ext cx="1835444" cy="1483928"/>
          </a:xfrm>
          <a:prstGeom prst="rect">
            <a:avLst/>
          </a:prstGeom>
          <a:noFill/>
          <a:ln>
            <a:noFill/>
          </a:ln>
        </p:spPr>
      </p:pic>
      <p:pic>
        <p:nvPicPr>
          <p:cNvPr descr="With a partner icon" id="67" name="Google Shape;67;p13"/>
          <p:cNvPicPr preferRelativeResize="0"/>
          <p:nvPr/>
        </p:nvPicPr>
        <p:blipFill rotWithShape="1">
          <a:blip r:embed="rId4">
            <a:alphaModFix/>
          </a:blip>
          <a:srcRect b="0" l="0" r="0" t="0"/>
          <a:stretch/>
        </p:blipFill>
        <p:spPr>
          <a:xfrm>
            <a:off x="772275" y="1877500"/>
            <a:ext cx="946250" cy="1108679"/>
          </a:xfrm>
          <a:prstGeom prst="rect">
            <a:avLst/>
          </a:prstGeom>
          <a:noFill/>
          <a:ln>
            <a:noFill/>
          </a:ln>
        </p:spPr>
      </p:pic>
      <p:pic>
        <p:nvPicPr>
          <p:cNvPr descr="A black sneaker with white laces and a scuffed white rubber toe cap is placed on a wooden floor. There is a rubber band attached to the shoelaces closest to the toe. The rubber band is pulling the laces toward to the toe. A silver metal ruler shows the length between laces and the end of the shoe is 2 inches. " id="68" name="Google Shape;68;p13"/>
          <p:cNvPicPr preferRelativeResize="0"/>
          <p:nvPr/>
        </p:nvPicPr>
        <p:blipFill rotWithShape="1">
          <a:blip r:embed="rId5">
            <a:alphaModFix/>
          </a:blip>
          <a:srcRect b="0" l="0" r="0" t="0"/>
          <a:stretch/>
        </p:blipFill>
        <p:spPr>
          <a:xfrm>
            <a:off x="5364046" y="4220800"/>
            <a:ext cx="2799658" cy="14839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56" name="Shape 156"/>
        <p:cNvGrpSpPr/>
        <p:nvPr/>
      </p:nvGrpSpPr>
      <p:grpSpPr>
        <a:xfrm>
          <a:off x="0" y="0"/>
          <a:ext cx="0" cy="0"/>
          <a:chOff x="0" y="0"/>
          <a:chExt cx="0" cy="0"/>
        </a:xfrm>
      </p:grpSpPr>
      <p:sp>
        <p:nvSpPr>
          <p:cNvPr id="157" name="Google Shape;157;p22"/>
          <p:cNvSpPr/>
          <p:nvPr/>
        </p:nvSpPr>
        <p:spPr>
          <a:xfrm>
            <a:off x="457325" y="1600200"/>
            <a:ext cx="8229600" cy="41718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J</a:t>
            </a:r>
            <a:endParaRPr b="0" i="0" sz="1800" u="none" cap="none" strike="noStrike">
              <a:solidFill>
                <a:srgbClr val="9A2F3E"/>
              </a:solidFill>
              <a:latin typeface="Boogaloo"/>
              <a:ea typeface="Boogaloo"/>
              <a:cs typeface="Boogaloo"/>
              <a:sym typeface="Boogaloo"/>
            </a:endParaRPr>
          </a:p>
        </p:txBody>
      </p:sp>
      <p:sp>
        <p:nvSpPr>
          <p:cNvPr id="159" name="Google Shape;159;p22"/>
          <p:cNvSpPr txBox="1"/>
          <p:nvPr/>
        </p:nvSpPr>
        <p:spPr>
          <a:xfrm>
            <a:off x="2321300" y="2532775"/>
            <a:ext cx="5784600" cy="652200"/>
          </a:xfrm>
          <a:prstGeom prst="rect">
            <a:avLst/>
          </a:prstGeom>
          <a:noFill/>
          <a:ln>
            <a:noFill/>
          </a:ln>
        </p:spPr>
        <p:txBody>
          <a:bodyPr anchorCtr="0" anchor="t" bIns="0" lIns="0" spcFirstLastPara="1" rIns="0" wrap="square" tIns="0">
            <a:noAutofit/>
          </a:bodyPr>
          <a:lstStyle/>
          <a:p>
            <a:pPr indent="-381000" lvl="0" marL="457200" marR="0" rtl="0" algn="l">
              <a:lnSpc>
                <a:spcPct val="100000"/>
              </a:lnSpc>
              <a:spcBef>
                <a:spcPts val="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Review the model and explanation you developed before this lesson for what you thought was going on at time 4.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Use a new color to modify this model and explanation so that it represents your new thinking based on what you figured out in this lesson.</a:t>
            </a:r>
            <a:endParaRPr b="0" i="0" sz="28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sp>
        <p:nvSpPr>
          <p:cNvPr id="160" name="Google Shape;160;p22"/>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3200" u="none" cap="none" strike="noStrike">
                <a:solidFill>
                  <a:schemeClr val="lt1"/>
                </a:solidFill>
                <a:latin typeface="Boogaloo"/>
                <a:ea typeface="Boogaloo"/>
                <a:cs typeface="Boogaloo"/>
                <a:sym typeface="Boogaloo"/>
              </a:rPr>
              <a:t>Revising Your Individual Model</a:t>
            </a:r>
            <a:endParaRPr b="0" i="0" sz="3200" u="none" cap="none" strike="noStrike">
              <a:solidFill>
                <a:srgbClr val="FFFFFF"/>
              </a:solidFill>
              <a:latin typeface="Boogaloo"/>
              <a:ea typeface="Boogaloo"/>
              <a:cs typeface="Boogaloo"/>
              <a:sym typeface="Boogaloo"/>
            </a:endParaRPr>
          </a:p>
        </p:txBody>
      </p:sp>
      <p:pic>
        <p:nvPicPr>
          <p:cNvPr descr="Assessment icon" id="161" name="Google Shape;161;p22"/>
          <p:cNvPicPr preferRelativeResize="0"/>
          <p:nvPr/>
        </p:nvPicPr>
        <p:blipFill rotWithShape="1">
          <a:blip r:embed="rId3">
            <a:alphaModFix/>
          </a:blip>
          <a:srcRect b="0" l="0" r="0" t="0"/>
          <a:stretch/>
        </p:blipFill>
        <p:spPr>
          <a:xfrm>
            <a:off x="8521460" y="0"/>
            <a:ext cx="607290" cy="548650"/>
          </a:xfrm>
          <a:prstGeom prst="rect">
            <a:avLst/>
          </a:prstGeom>
          <a:noFill/>
          <a:ln>
            <a:noFill/>
          </a:ln>
        </p:spPr>
      </p:pic>
      <p:sp>
        <p:nvSpPr>
          <p:cNvPr id="162" name="Google Shape;162;p22"/>
          <p:cNvSpPr txBox="1"/>
          <p:nvPr/>
        </p:nvSpPr>
        <p:spPr>
          <a:xfrm>
            <a:off x="2397500" y="1846975"/>
            <a:ext cx="4688700" cy="65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rgbClr val="9A2F3E"/>
                </a:solidFill>
                <a:latin typeface="Boogaloo"/>
                <a:ea typeface="Boogaloo"/>
                <a:cs typeface="Boogaloo"/>
                <a:sym typeface="Boogaloo"/>
              </a:rPr>
              <a:t>Home Learning</a:t>
            </a:r>
            <a:endParaRPr b="0" i="0" sz="2600" u="none" cap="none" strike="noStrike">
              <a:solidFill>
                <a:srgbClr val="9A2F3E"/>
              </a:solidFill>
              <a:latin typeface="Cabin Condensed"/>
              <a:ea typeface="Cabin Condensed"/>
              <a:cs typeface="Cabin Condensed"/>
              <a:sym typeface="Cabin Condensed"/>
            </a:endParaRPr>
          </a:p>
        </p:txBody>
      </p:sp>
      <p:pic>
        <p:nvPicPr>
          <p:cNvPr descr="Home learning icon" id="163" name="Google Shape;163;p22"/>
          <p:cNvPicPr preferRelativeResize="0"/>
          <p:nvPr/>
        </p:nvPicPr>
        <p:blipFill rotWithShape="1">
          <a:blip r:embed="rId4">
            <a:alphaModFix/>
          </a:blip>
          <a:srcRect b="0" l="0" r="0" t="0"/>
          <a:stretch/>
        </p:blipFill>
        <p:spPr>
          <a:xfrm>
            <a:off x="854975" y="1886200"/>
            <a:ext cx="1214150" cy="999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2" name="Shape 72"/>
        <p:cNvGrpSpPr/>
        <p:nvPr/>
      </p:nvGrpSpPr>
      <p:grpSpPr>
        <a:xfrm>
          <a:off x="0" y="0"/>
          <a:ext cx="0" cy="0"/>
          <a:chOff x="0" y="0"/>
          <a:chExt cx="0" cy="0"/>
        </a:xfrm>
      </p:grpSpPr>
      <p:sp>
        <p:nvSpPr>
          <p:cNvPr id="73" name="Google Shape;73;p14"/>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Navigation</a:t>
            </a:r>
            <a:endParaRPr b="0" i="0" sz="3200" u="none" cap="none" strike="noStrike">
              <a:solidFill>
                <a:srgbClr val="FFFFFF"/>
              </a:solidFill>
              <a:latin typeface="Boogaloo"/>
              <a:ea typeface="Boogaloo"/>
              <a:cs typeface="Boogaloo"/>
              <a:sym typeface="Boogaloo"/>
            </a:endParaRPr>
          </a:p>
        </p:txBody>
      </p:sp>
      <p:sp>
        <p:nvSpPr>
          <p:cNvPr id="74" name="Google Shape;74;p14"/>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B</a:t>
            </a:r>
            <a:endParaRPr b="0" i="0" sz="1800" u="none" cap="none" strike="noStrike">
              <a:solidFill>
                <a:srgbClr val="9A2F3E"/>
              </a:solidFill>
              <a:latin typeface="Boogaloo"/>
              <a:ea typeface="Boogaloo"/>
              <a:cs typeface="Boogaloo"/>
              <a:sym typeface="Boogaloo"/>
            </a:endParaRPr>
          </a:p>
        </p:txBody>
      </p:sp>
      <p:sp>
        <p:nvSpPr>
          <p:cNvPr id="75" name="Google Shape;75;p14"/>
          <p:cNvSpPr/>
          <p:nvPr/>
        </p:nvSpPr>
        <p:spPr>
          <a:xfrm>
            <a:off x="472450" y="1471625"/>
            <a:ext cx="8138100" cy="35394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With your class icon" id="76" name="Google Shape;76;p14"/>
          <p:cNvPicPr preferRelativeResize="0"/>
          <p:nvPr/>
        </p:nvPicPr>
        <p:blipFill rotWithShape="1">
          <a:blip r:embed="rId3">
            <a:alphaModFix/>
          </a:blip>
          <a:srcRect b="0" l="0" r="0" t="0"/>
          <a:stretch/>
        </p:blipFill>
        <p:spPr>
          <a:xfrm>
            <a:off x="845200" y="1659575"/>
            <a:ext cx="1067050" cy="1083550"/>
          </a:xfrm>
          <a:prstGeom prst="rect">
            <a:avLst/>
          </a:prstGeom>
          <a:noFill/>
          <a:ln>
            <a:noFill/>
          </a:ln>
        </p:spPr>
      </p:pic>
      <p:sp>
        <p:nvSpPr>
          <p:cNvPr id="77" name="Google Shape;77;p14"/>
          <p:cNvSpPr txBox="1"/>
          <p:nvPr/>
        </p:nvSpPr>
        <p:spPr>
          <a:xfrm>
            <a:off x="1140725" y="2822000"/>
            <a:ext cx="7193400" cy="24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2400"/>
              <a:buFont typeface="Arial"/>
              <a:buNone/>
            </a:pPr>
            <a:r>
              <a:rPr b="0" i="0" lang="en" sz="2400" u="none" cap="none" strike="noStrike">
                <a:solidFill>
                  <a:srgbClr val="9A2F3E"/>
                </a:solidFill>
                <a:latin typeface="Cabin"/>
                <a:ea typeface="Cabin"/>
                <a:cs typeface="Cabin"/>
                <a:sym typeface="Cabin"/>
              </a:rPr>
              <a:t>What ideas do you have from the home learning that could help explain where other contact forces in the system may be causing the box to slow down and eventually stop?</a:t>
            </a:r>
            <a:endParaRPr b="0" i="0" sz="2400" u="none" cap="none" strike="noStrike">
              <a:solidFill>
                <a:srgbClr val="9A2F3E"/>
              </a:solidFill>
              <a:latin typeface="Cabin"/>
              <a:ea typeface="Cabin"/>
              <a:cs typeface="Cabin"/>
              <a:sym typeface="Cabin"/>
            </a:endParaRPr>
          </a:p>
          <a:p>
            <a:pPr indent="0" lvl="0" marL="0" marR="0" rtl="0" algn="l">
              <a:lnSpc>
                <a:spcPct val="100000"/>
              </a:lnSpc>
              <a:spcBef>
                <a:spcPts val="1000"/>
              </a:spcBef>
              <a:spcAft>
                <a:spcPts val="0"/>
              </a:spcAft>
              <a:buClr>
                <a:srgbClr val="000000"/>
              </a:buClr>
              <a:buSzPts val="1900"/>
              <a:buFont typeface="Arial"/>
              <a:buNone/>
            </a:pPr>
            <a:r>
              <a:t/>
            </a:r>
            <a:endParaRPr b="0" i="0" sz="1900" u="none" cap="none" strike="noStrike">
              <a:solidFill>
                <a:srgbClr val="980000"/>
              </a:solidFill>
              <a:latin typeface="Cabin"/>
              <a:ea typeface="Cabin"/>
              <a:cs typeface="Cabin"/>
              <a:sym typeface="Cabin"/>
            </a:endParaRPr>
          </a:p>
          <a:p>
            <a:pPr indent="0" lvl="0" marL="0" marR="0" rtl="0" algn="l">
              <a:lnSpc>
                <a:spcPct val="100000"/>
              </a:lnSpc>
              <a:spcBef>
                <a:spcPts val="100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8" name="Google Shape;78;p14"/>
          <p:cNvSpPr txBox="1"/>
          <p:nvPr/>
        </p:nvSpPr>
        <p:spPr>
          <a:xfrm>
            <a:off x="2280725" y="1685325"/>
            <a:ext cx="30000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Class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2" name="Shape 82"/>
        <p:cNvGrpSpPr/>
        <p:nvPr/>
      </p:nvGrpSpPr>
      <p:grpSpPr>
        <a:xfrm>
          <a:off x="0" y="0"/>
          <a:ext cx="0" cy="0"/>
          <a:chOff x="0" y="0"/>
          <a:chExt cx="0" cy="0"/>
        </a:xfrm>
      </p:grpSpPr>
      <p:sp>
        <p:nvSpPr>
          <p:cNvPr id="83" name="Google Shape;83;p15"/>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Conducting Investigations</a:t>
            </a:r>
            <a:endParaRPr b="0" i="0" sz="3200" u="none" cap="none" strike="noStrike">
              <a:solidFill>
                <a:srgbClr val="FFFFFF"/>
              </a:solidFill>
              <a:latin typeface="Boogaloo"/>
              <a:ea typeface="Boogaloo"/>
              <a:cs typeface="Boogaloo"/>
              <a:sym typeface="Boogaloo"/>
            </a:endParaRPr>
          </a:p>
        </p:txBody>
      </p:sp>
      <p:sp>
        <p:nvSpPr>
          <p:cNvPr id="84" name="Google Shape;84;p15"/>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C</a:t>
            </a:r>
            <a:endParaRPr b="0" i="0" sz="1800" u="none" cap="none" strike="noStrike">
              <a:solidFill>
                <a:srgbClr val="9A2F3E"/>
              </a:solidFill>
              <a:latin typeface="Boogaloo"/>
              <a:ea typeface="Boogaloo"/>
              <a:cs typeface="Boogaloo"/>
              <a:sym typeface="Boogaloo"/>
            </a:endParaRPr>
          </a:p>
        </p:txBody>
      </p:sp>
      <p:pic>
        <p:nvPicPr>
          <p:cNvPr descr="With your group icon" id="85" name="Google Shape;85;p15"/>
          <p:cNvPicPr preferRelativeResize="0"/>
          <p:nvPr/>
        </p:nvPicPr>
        <p:blipFill rotWithShape="1">
          <a:blip r:embed="rId3">
            <a:alphaModFix/>
          </a:blip>
          <a:srcRect b="0" l="0" r="0" t="0"/>
          <a:stretch/>
        </p:blipFill>
        <p:spPr>
          <a:xfrm>
            <a:off x="457200" y="1460526"/>
            <a:ext cx="1099868" cy="685800"/>
          </a:xfrm>
          <a:prstGeom prst="rect">
            <a:avLst/>
          </a:prstGeom>
          <a:noFill/>
          <a:ln>
            <a:noFill/>
          </a:ln>
        </p:spPr>
      </p:pic>
      <p:sp>
        <p:nvSpPr>
          <p:cNvPr id="86" name="Google Shape;86;p15"/>
          <p:cNvSpPr txBox="1"/>
          <p:nvPr/>
        </p:nvSpPr>
        <p:spPr>
          <a:xfrm>
            <a:off x="2867675" y="1474725"/>
            <a:ext cx="5819100" cy="135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a:ea typeface="Cabin"/>
                <a:cs typeface="Cabin"/>
                <a:sym typeface="Cabin"/>
              </a:rPr>
              <a:t>Follow the directions posted at each station for collecting evidence about other contact forces that may affect motion and energy.</a:t>
            </a:r>
            <a:endParaRPr b="0" i="0" sz="2400" u="none" cap="none" strike="noStrike">
              <a:solidFill>
                <a:srgbClr val="9A2F3E"/>
              </a:solidFill>
              <a:latin typeface="Cabin"/>
              <a:ea typeface="Cabin"/>
              <a:cs typeface="Cabin"/>
              <a:sym typeface="Cabin"/>
            </a:endParaRPr>
          </a:p>
        </p:txBody>
      </p:sp>
      <p:sp>
        <p:nvSpPr>
          <p:cNvPr id="87" name="Google Shape;87;p15"/>
          <p:cNvSpPr txBox="1"/>
          <p:nvPr/>
        </p:nvSpPr>
        <p:spPr>
          <a:xfrm>
            <a:off x="371475" y="2146325"/>
            <a:ext cx="28023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Group</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Clr>
                <a:srgbClr val="000000"/>
              </a:buClr>
              <a:buSzPts val="2400"/>
              <a:buFont typeface="Arial"/>
              <a:buNone/>
            </a:pPr>
            <a:r>
              <a:t/>
            </a:r>
            <a:endParaRPr b="0" i="0" sz="2400" u="none" cap="none" strike="noStrike">
              <a:solidFill>
                <a:srgbClr val="9A2F3E"/>
              </a:solidFill>
              <a:latin typeface="Cabin"/>
              <a:ea typeface="Cabin"/>
              <a:cs typeface="Cabin"/>
              <a:sym typeface="Cabin"/>
            </a:endParaRPr>
          </a:p>
          <a:p>
            <a:pPr indent="0" lvl="0" marL="0" marR="0" rtl="0" algn="l">
              <a:lnSpc>
                <a:spcPct val="100000"/>
              </a:lnSpc>
              <a:spcBef>
                <a:spcPts val="1000"/>
              </a:spcBef>
              <a:spcAft>
                <a:spcPts val="0"/>
              </a:spcAft>
              <a:buClr>
                <a:schemeClr val="dk1"/>
              </a:buClr>
              <a:buSzPts val="1100"/>
              <a:buFont typeface="Arial"/>
              <a:buNone/>
            </a:pPr>
            <a:r>
              <a:t/>
            </a:r>
            <a:endParaRPr b="0" i="0" sz="2400" u="none" cap="none" strike="noStrike">
              <a:solidFill>
                <a:srgbClr val="980000"/>
              </a:solidFill>
              <a:latin typeface="Cabin"/>
              <a:ea typeface="Cabin"/>
              <a:cs typeface="Cabin"/>
              <a:sym typeface="Cabi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8" name="Google Shape;88;p15"/>
          <p:cNvGraphicFramePr/>
          <p:nvPr/>
        </p:nvGraphicFramePr>
        <p:xfrm>
          <a:off x="1290150" y="3058200"/>
          <a:ext cx="3000000" cy="3000000"/>
        </p:xfrm>
        <a:graphic>
          <a:graphicData uri="http://schemas.openxmlformats.org/drawingml/2006/table">
            <a:tbl>
              <a:tblPr>
                <a:noFill/>
                <a:tableStyleId>{98C4B93E-0CE2-4D04-9B11-984D7DDCF856}</a:tableStyleId>
              </a:tblPr>
              <a:tblGrid>
                <a:gridCol w="1141025"/>
                <a:gridCol w="5694400"/>
              </a:tblGrid>
              <a:tr h="428000">
                <a:tc gridSpan="2">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abin"/>
                          <a:ea typeface="Cabin"/>
                          <a:cs typeface="Cabin"/>
                          <a:sym typeface="Cabin"/>
                        </a:rPr>
                        <a:t>Station 1. Cart with sail interacting with air</a:t>
                      </a:r>
                      <a:endParaRPr sz="1400" u="none" cap="none" strike="noStrike">
                        <a:solidFill>
                          <a:srgbClr val="FFFFFF"/>
                        </a:solidFill>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FFFFFF"/>
                      </a:solidFill>
                      <a:prstDash val="solid"/>
                      <a:round/>
                      <a:headEnd len="sm" w="sm" type="none"/>
                      <a:tailEnd len="sm" w="sm" type="none"/>
                    </a:lnB>
                    <a:solidFill>
                      <a:srgbClr val="9A2F3E"/>
                    </a:solidFill>
                  </a:tcPr>
                </a:tc>
                <a:tc hMerge="1"/>
              </a:tr>
              <a:tr h="428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abin"/>
                          <a:ea typeface="Cabin"/>
                          <a:cs typeface="Cabin"/>
                          <a:sym typeface="Cabin"/>
                        </a:rPr>
                        <a:t>Description</a:t>
                      </a:r>
                      <a:endParaRPr sz="1400" u="none" cap="none" strike="noStrike">
                        <a:solidFill>
                          <a:srgbClr val="FFFFFF"/>
                        </a:solidFill>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Cabin"/>
                          <a:ea typeface="Cabin"/>
                          <a:cs typeface="Cabin"/>
                          <a:sym typeface="Cabin"/>
                        </a:rPr>
                        <a:t>Observations / Insights</a:t>
                      </a:r>
                      <a:endParaRPr sz="1400" u="none" cap="none" strike="noStrike">
                        <a:solidFill>
                          <a:srgbClr val="FFFFFF"/>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r>
              <a:tr h="13523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bin"/>
                          <a:ea typeface="Cabin"/>
                          <a:cs typeface="Cabin"/>
                          <a:sym typeface="Cabin"/>
                        </a:rPr>
                        <a:t>Cart with </a:t>
                      </a:r>
                      <a:endParaRPr sz="1400" u="none" cap="none" strike="noStrike">
                        <a:latin typeface="Cabin"/>
                        <a:ea typeface="Cabin"/>
                        <a:cs typeface="Cabin"/>
                        <a:sym typeface="Cabin"/>
                      </a:endParaRPr>
                    </a:p>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bin"/>
                          <a:ea typeface="Cabin"/>
                          <a:cs typeface="Cabin"/>
                          <a:sym typeface="Cabin"/>
                        </a:rPr>
                        <a:t>a sail</a:t>
                      </a:r>
                      <a:endParaRPr sz="14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r>
              <a:tr h="13523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bin"/>
                          <a:ea typeface="Cabin"/>
                          <a:cs typeface="Cabin"/>
                          <a:sym typeface="Cabin"/>
                        </a:rPr>
                        <a:t>Cart without </a:t>
                      </a:r>
                      <a:endParaRPr sz="1400" u="none" cap="none" strike="noStrike">
                        <a:latin typeface="Cabin"/>
                        <a:ea typeface="Cabin"/>
                        <a:cs typeface="Cabin"/>
                        <a:sym typeface="Cabin"/>
                      </a:endParaRPr>
                    </a:p>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bin"/>
                          <a:ea typeface="Cabin"/>
                          <a:cs typeface="Cabin"/>
                          <a:sym typeface="Cabin"/>
                        </a:rPr>
                        <a:t>a sail</a:t>
                      </a:r>
                      <a:endParaRPr sz="14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r>
            </a:tbl>
          </a:graphicData>
        </a:graphic>
      </p:graphicFrame>
      <p:cxnSp>
        <p:nvCxnSpPr>
          <p:cNvPr id="89" name="Google Shape;89;p15"/>
          <p:cNvCxnSpPr/>
          <p:nvPr/>
        </p:nvCxnSpPr>
        <p:spPr>
          <a:xfrm flipH="1">
            <a:off x="5976525" y="3878550"/>
            <a:ext cx="2785500" cy="810900"/>
          </a:xfrm>
          <a:prstGeom prst="straightConnector1">
            <a:avLst/>
          </a:prstGeom>
          <a:noFill/>
          <a:ln cap="flat" cmpd="sng" w="38100">
            <a:solidFill>
              <a:srgbClr val="980000"/>
            </a:solidFill>
            <a:prstDash val="solid"/>
            <a:round/>
            <a:headEnd len="sm" w="sm"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3" name="Shape 93"/>
        <p:cNvGrpSpPr/>
        <p:nvPr/>
      </p:nvGrpSpPr>
      <p:grpSpPr>
        <a:xfrm>
          <a:off x="0" y="0"/>
          <a:ext cx="0" cy="0"/>
          <a:chOff x="0" y="0"/>
          <a:chExt cx="0" cy="0"/>
        </a:xfrm>
      </p:grpSpPr>
      <p:sp>
        <p:nvSpPr>
          <p:cNvPr id="94" name="Google Shape;94;p16"/>
          <p:cNvSpPr/>
          <p:nvPr/>
        </p:nvSpPr>
        <p:spPr>
          <a:xfrm>
            <a:off x="472450" y="1524825"/>
            <a:ext cx="8229600" cy="51387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Construct an Argument from Evidence</a:t>
            </a:r>
            <a:endParaRPr b="0" i="0" sz="3200" u="none" cap="none" strike="noStrike">
              <a:solidFill>
                <a:srgbClr val="FFFFFF"/>
              </a:solidFill>
              <a:latin typeface="Boogaloo"/>
              <a:ea typeface="Boogaloo"/>
              <a:cs typeface="Boogaloo"/>
              <a:sym typeface="Boogaloo"/>
            </a:endParaRPr>
          </a:p>
        </p:txBody>
      </p:sp>
      <p:sp>
        <p:nvSpPr>
          <p:cNvPr id="96" name="Google Shape;96;p1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D</a:t>
            </a:r>
            <a:endParaRPr b="0" i="0" sz="1800" u="none" cap="none" strike="noStrike">
              <a:solidFill>
                <a:srgbClr val="9A2F3E"/>
              </a:solidFill>
              <a:latin typeface="Boogaloo"/>
              <a:ea typeface="Boogaloo"/>
              <a:cs typeface="Boogaloo"/>
              <a:sym typeface="Boogaloo"/>
            </a:endParaRPr>
          </a:p>
        </p:txBody>
      </p:sp>
      <p:sp>
        <p:nvSpPr>
          <p:cNvPr id="97" name="Google Shape;97;p16"/>
          <p:cNvSpPr txBox="1"/>
          <p:nvPr/>
        </p:nvSpPr>
        <p:spPr>
          <a:xfrm>
            <a:off x="1926525" y="1561375"/>
            <a:ext cx="6760200" cy="51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Clr>
                <a:srgbClr val="000000"/>
              </a:buClr>
              <a:buSzPts val="2400"/>
              <a:buFont typeface="Arial"/>
              <a:buNone/>
            </a:pPr>
            <a:r>
              <a:rPr b="0" i="0" lang="en" sz="2400" u="none" cap="none" strike="noStrike">
                <a:solidFill>
                  <a:srgbClr val="9A2F3E"/>
                </a:solidFill>
                <a:latin typeface="Cabin"/>
                <a:ea typeface="Cabin"/>
                <a:cs typeface="Cabin"/>
                <a:sym typeface="Cabin"/>
              </a:rPr>
              <a:t>Construct an explanation to answer this question:</a:t>
            </a:r>
            <a:endParaRPr b="0" i="0" sz="2400" u="none" cap="none" strike="noStrike">
              <a:solidFill>
                <a:srgbClr val="9A2F3E"/>
              </a:solidFill>
              <a:latin typeface="Cabin"/>
              <a:ea typeface="Cabin"/>
              <a:cs typeface="Cabin"/>
              <a:sym typeface="Cabin"/>
            </a:endParaRPr>
          </a:p>
          <a:p>
            <a:pPr indent="0" lvl="0" marL="0" marR="0" rtl="0" algn="l">
              <a:lnSpc>
                <a:spcPct val="100000"/>
              </a:lnSpc>
              <a:spcBef>
                <a:spcPts val="1000"/>
              </a:spcBef>
              <a:spcAft>
                <a:spcPts val="0"/>
              </a:spcAft>
              <a:buClr>
                <a:srgbClr val="000000"/>
              </a:buClr>
              <a:buSzPts val="2400"/>
              <a:buFont typeface="Arial"/>
              <a:buNone/>
            </a:pPr>
            <a:r>
              <a:rPr b="1" i="1" lang="en" sz="2400" u="none" cap="none" strike="noStrike">
                <a:solidFill>
                  <a:srgbClr val="9A2F3E"/>
                </a:solidFill>
                <a:latin typeface="Cabin"/>
                <a:ea typeface="Cabin"/>
                <a:cs typeface="Cabin"/>
                <a:sym typeface="Cabin"/>
              </a:rPr>
              <a:t>How do other contact forces, like friction and air resistance, cause energy to be transferred between a moving object and other parts of a system?</a:t>
            </a:r>
            <a:endParaRPr b="1" i="1" sz="2400" u="none" cap="none" strike="noStrike">
              <a:solidFill>
                <a:srgbClr val="9A2F3E"/>
              </a:solidFill>
              <a:latin typeface="Cabin"/>
              <a:ea typeface="Cabin"/>
              <a:cs typeface="Cabin"/>
              <a:sym typeface="Cabin"/>
            </a:endParaRPr>
          </a:p>
          <a:p>
            <a:pPr indent="0" lvl="0" marL="0" marR="0" rtl="0" algn="l">
              <a:lnSpc>
                <a:spcPct val="100000"/>
              </a:lnSpc>
              <a:spcBef>
                <a:spcPts val="1000"/>
              </a:spcBef>
              <a:spcAft>
                <a:spcPts val="0"/>
              </a:spcAft>
              <a:buClr>
                <a:schemeClr val="dk1"/>
              </a:buClr>
              <a:buSzPts val="1100"/>
              <a:buFont typeface="Arial"/>
              <a:buNone/>
            </a:pPr>
            <a:r>
              <a:t/>
            </a:r>
            <a:endParaRPr b="0" i="0" sz="1400" u="none" cap="none" strike="noStrike">
              <a:solidFill>
                <a:srgbClr val="9A2F3E"/>
              </a:solidFill>
              <a:latin typeface="Cabin"/>
              <a:ea typeface="Cabin"/>
              <a:cs typeface="Cabin"/>
              <a:sym typeface="Cabin"/>
            </a:endParaRPr>
          </a:p>
          <a:p>
            <a:pPr indent="0" lvl="0" marL="0" marR="0" rtl="0" algn="l">
              <a:lnSpc>
                <a:spcPct val="100000"/>
              </a:lnSpc>
              <a:spcBef>
                <a:spcPts val="0"/>
              </a:spcBef>
              <a:spcAft>
                <a:spcPts val="0"/>
              </a:spcAft>
              <a:buClr>
                <a:schemeClr val="dk1"/>
              </a:buClr>
              <a:buSzPts val="1100"/>
              <a:buFont typeface="Arial"/>
              <a:buNone/>
            </a:pPr>
            <a:r>
              <a:rPr b="0" i="0" lang="en" sz="2400" u="none" cap="none" strike="noStrike">
                <a:solidFill>
                  <a:srgbClr val="9A2F3E"/>
                </a:solidFill>
                <a:latin typeface="Cabin"/>
                <a:ea typeface="Cabin"/>
                <a:cs typeface="Cabin"/>
                <a:sym typeface="Cabin"/>
              </a:rPr>
              <a:t>Include answers to these questions:</a:t>
            </a:r>
            <a:endParaRPr b="0" i="0" sz="2400" u="none" cap="none" strike="noStrike">
              <a:solidFill>
                <a:srgbClr val="9A2F3E"/>
              </a:solidFill>
              <a:latin typeface="Cabin"/>
              <a:ea typeface="Cabin"/>
              <a:cs typeface="Cabin"/>
              <a:sym typeface="Cabin"/>
            </a:endParaRPr>
          </a:p>
          <a:p>
            <a:pPr indent="-374650" lvl="0" marL="457200" marR="0" rtl="0" algn="l">
              <a:lnSpc>
                <a:spcPct val="100000"/>
              </a:lnSpc>
              <a:spcBef>
                <a:spcPts val="1000"/>
              </a:spcBef>
              <a:spcAft>
                <a:spcPts val="0"/>
              </a:spcAft>
              <a:buClr>
                <a:srgbClr val="9A2F3E"/>
              </a:buClr>
              <a:buSzPts val="2300"/>
              <a:buFont typeface="Raleway"/>
              <a:buChar char="●"/>
            </a:pPr>
            <a:r>
              <a:rPr b="1" i="0" lang="en" sz="2300" u="none" cap="none" strike="noStrike">
                <a:solidFill>
                  <a:srgbClr val="9A2F3E"/>
                </a:solidFill>
                <a:latin typeface="Cabin Condensed"/>
                <a:ea typeface="Cabin Condensed"/>
                <a:cs typeface="Cabin Condensed"/>
                <a:sym typeface="Cabin Condensed"/>
              </a:rPr>
              <a:t>What causes these forces?</a:t>
            </a:r>
            <a:endParaRPr b="1" i="0" sz="2300" u="none" cap="none" strike="noStrike">
              <a:solidFill>
                <a:srgbClr val="9A2F3E"/>
              </a:solidFill>
              <a:latin typeface="Cabin Condensed"/>
              <a:ea typeface="Cabin Condensed"/>
              <a:cs typeface="Cabin Condensed"/>
              <a:sym typeface="Cabin Condensed"/>
            </a:endParaRPr>
          </a:p>
          <a:p>
            <a:pPr indent="-374650" lvl="0" marL="457200" marR="0" rtl="0" algn="l">
              <a:lnSpc>
                <a:spcPct val="100000"/>
              </a:lnSpc>
              <a:spcBef>
                <a:spcPts val="1000"/>
              </a:spcBef>
              <a:spcAft>
                <a:spcPts val="0"/>
              </a:spcAft>
              <a:buClr>
                <a:srgbClr val="9A2F3E"/>
              </a:buClr>
              <a:buSzPts val="2300"/>
              <a:buFont typeface="Raleway"/>
              <a:buChar char="●"/>
            </a:pPr>
            <a:r>
              <a:rPr b="1" i="0" lang="en" sz="2300" u="none" cap="none" strike="noStrike">
                <a:solidFill>
                  <a:srgbClr val="9A2F3E"/>
                </a:solidFill>
                <a:latin typeface="Cabin Condensed"/>
                <a:ea typeface="Cabin Condensed"/>
                <a:cs typeface="Cabin Condensed"/>
                <a:sym typeface="Cabin Condensed"/>
              </a:rPr>
              <a:t>How do these forces transfer energy in the system?</a:t>
            </a:r>
            <a:endParaRPr b="1" i="0" sz="2300" u="none" cap="none" strike="noStrike">
              <a:solidFill>
                <a:srgbClr val="9A2F3E"/>
              </a:solidFill>
              <a:latin typeface="Cabin Condensed"/>
              <a:ea typeface="Cabin Condensed"/>
              <a:cs typeface="Cabin Condensed"/>
              <a:sym typeface="Cabin Condensed"/>
            </a:endParaRPr>
          </a:p>
          <a:p>
            <a:pPr indent="-374650" lvl="0" marL="457200" marR="0" rtl="0" algn="l">
              <a:lnSpc>
                <a:spcPct val="100000"/>
              </a:lnSpc>
              <a:spcBef>
                <a:spcPts val="1000"/>
              </a:spcBef>
              <a:spcAft>
                <a:spcPts val="0"/>
              </a:spcAft>
              <a:buClr>
                <a:srgbClr val="9A2F3E"/>
              </a:buClr>
              <a:buSzPts val="2300"/>
              <a:buFont typeface="Raleway"/>
              <a:buChar char="●"/>
            </a:pPr>
            <a:r>
              <a:rPr b="1" i="0" lang="en" sz="2300" u="none" cap="none" strike="noStrike">
                <a:solidFill>
                  <a:srgbClr val="9A2F3E"/>
                </a:solidFill>
                <a:latin typeface="Cabin Condensed"/>
                <a:ea typeface="Cabin Condensed"/>
                <a:cs typeface="Cabin Condensed"/>
                <a:sym typeface="Cabin Condensed"/>
              </a:rPr>
              <a:t>What evidence</a:t>
            </a:r>
            <a:r>
              <a:rPr b="0" i="0" lang="en" sz="2300" u="none" cap="none" strike="noStrike">
                <a:solidFill>
                  <a:srgbClr val="9A2F3E"/>
                </a:solidFill>
                <a:latin typeface="Cabin Condensed"/>
                <a:ea typeface="Cabin Condensed"/>
                <a:cs typeface="Cabin Condensed"/>
                <a:sym typeface="Cabin Condensed"/>
              </a:rPr>
              <a:t> from </a:t>
            </a:r>
            <a:r>
              <a:rPr b="0" i="0" lang="en" sz="2300" u="sng" cap="none" strike="noStrike">
                <a:solidFill>
                  <a:srgbClr val="9A2F3E"/>
                </a:solidFill>
                <a:latin typeface="Cabin Condensed"/>
                <a:ea typeface="Cabin Condensed"/>
                <a:cs typeface="Cabin Condensed"/>
                <a:sym typeface="Cabin Condensed"/>
              </a:rPr>
              <a:t>your assigned station investigation</a:t>
            </a:r>
            <a:r>
              <a:rPr b="0" i="0" lang="en" sz="2300" u="none" cap="none" strike="noStrike">
                <a:solidFill>
                  <a:srgbClr val="9A2F3E"/>
                </a:solidFill>
                <a:latin typeface="Cabin Condensed"/>
                <a:ea typeface="Cabin Condensed"/>
                <a:cs typeface="Cabin Condensed"/>
                <a:sym typeface="Cabin Condensed"/>
              </a:rPr>
              <a:t> supports your explanation?</a:t>
            </a:r>
            <a:endParaRPr b="0" i="0" sz="3400" u="none" cap="none" strike="noStrike">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Clr>
                <a:srgbClr val="000000"/>
              </a:buClr>
              <a:buSzPts val="2100"/>
              <a:buFont typeface="Arial"/>
              <a:buNone/>
            </a:pPr>
            <a:r>
              <a:t/>
            </a:r>
            <a:endParaRPr b="0" i="0" sz="2100" u="none" cap="none" strike="noStrike">
              <a:solidFill>
                <a:srgbClr val="9A2F3E"/>
              </a:solidFill>
              <a:latin typeface="Cabin"/>
              <a:ea typeface="Cabin"/>
              <a:cs typeface="Cabin"/>
              <a:sym typeface="Cabin"/>
            </a:endParaRPr>
          </a:p>
          <a:p>
            <a:pPr indent="0" lvl="0" marL="0" marR="0" rtl="0" algn="l">
              <a:lnSpc>
                <a:spcPct val="100000"/>
              </a:lnSpc>
              <a:spcBef>
                <a:spcPts val="1000"/>
              </a:spcBef>
              <a:spcAft>
                <a:spcPts val="0"/>
              </a:spcAft>
              <a:buClr>
                <a:schemeClr val="dk1"/>
              </a:buClr>
              <a:buSzPts val="1100"/>
              <a:buFont typeface="Arial"/>
              <a:buNone/>
            </a:pPr>
            <a:r>
              <a:t/>
            </a:r>
            <a:endParaRPr b="0" i="0" sz="2400" u="none" cap="none" strike="noStrike">
              <a:solidFill>
                <a:srgbClr val="980000"/>
              </a:solidFill>
              <a:latin typeface="Cabin"/>
              <a:ea typeface="Cabin"/>
              <a:cs typeface="Cabin"/>
              <a:sym typeface="Cabi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6"/>
          <p:cNvSpPr txBox="1"/>
          <p:nvPr/>
        </p:nvSpPr>
        <p:spPr>
          <a:xfrm rot="-658099">
            <a:off x="171397" y="5612575"/>
            <a:ext cx="1795907" cy="988209"/>
          </a:xfrm>
          <a:prstGeom prst="rect">
            <a:avLst/>
          </a:prstGeom>
          <a:solidFill>
            <a:srgbClr val="FFFFFF"/>
          </a:solidFill>
          <a:ln cap="flat" cmpd="sng" w="9525">
            <a:solidFill>
              <a:srgbClr val="980000"/>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9A2F3E"/>
                </a:solidFill>
                <a:latin typeface="Cabin Condensed"/>
                <a:ea typeface="Cabin Condensed"/>
                <a:cs typeface="Cabin Condensed"/>
                <a:sym typeface="Cabin Condensed"/>
              </a:rPr>
              <a:t>Be ready to share your ideas in our next class meeting!</a:t>
            </a:r>
            <a:endParaRPr b="0" i="0" sz="1600" u="none" cap="none" strike="noStrike">
              <a:solidFill>
                <a:srgbClr val="9A2F3E"/>
              </a:solidFill>
              <a:latin typeface="Cabin Condensed"/>
              <a:ea typeface="Cabin Condensed"/>
              <a:cs typeface="Cabin Condensed"/>
              <a:sym typeface="Cabin Condensed"/>
            </a:endParaRPr>
          </a:p>
        </p:txBody>
      </p:sp>
      <p:pic>
        <p:nvPicPr>
          <p:cNvPr descr="On your own icon" id="99" name="Google Shape;99;p16"/>
          <p:cNvPicPr preferRelativeResize="0"/>
          <p:nvPr/>
        </p:nvPicPr>
        <p:blipFill rotWithShape="1">
          <a:blip r:embed="rId3">
            <a:alphaModFix/>
          </a:blip>
          <a:srcRect b="0" l="0" r="0" t="0"/>
          <a:stretch/>
        </p:blipFill>
        <p:spPr>
          <a:xfrm>
            <a:off x="759725" y="1717250"/>
            <a:ext cx="914550" cy="1078350"/>
          </a:xfrm>
          <a:prstGeom prst="rect">
            <a:avLst/>
          </a:prstGeom>
          <a:noFill/>
          <a:ln>
            <a:noFill/>
          </a:ln>
        </p:spPr>
      </p:pic>
      <p:pic>
        <p:nvPicPr>
          <p:cNvPr descr="Assessment icon" id="100" name="Google Shape;100;p16"/>
          <p:cNvPicPr preferRelativeResize="0"/>
          <p:nvPr/>
        </p:nvPicPr>
        <p:blipFill rotWithShape="1">
          <a:blip r:embed="rId4">
            <a:alphaModFix/>
          </a:blip>
          <a:srcRect b="0" l="0" r="0" t="0"/>
          <a:stretch/>
        </p:blipFill>
        <p:spPr>
          <a:xfrm>
            <a:off x="8521460" y="0"/>
            <a:ext cx="607290" cy="54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4" name="Shape 104"/>
        <p:cNvGrpSpPr/>
        <p:nvPr/>
      </p:nvGrpSpPr>
      <p:grpSpPr>
        <a:xfrm>
          <a:off x="0" y="0"/>
          <a:ext cx="0" cy="0"/>
          <a:chOff x="0" y="0"/>
          <a:chExt cx="0" cy="0"/>
        </a:xfrm>
      </p:grpSpPr>
      <p:sp>
        <p:nvSpPr>
          <p:cNvPr id="105" name="Google Shape;105;p17"/>
          <p:cNvSpPr/>
          <p:nvPr/>
        </p:nvSpPr>
        <p:spPr>
          <a:xfrm>
            <a:off x="472450" y="1372425"/>
            <a:ext cx="8229600" cy="51387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7"/>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3200" u="none" cap="none" strike="noStrike">
                <a:solidFill>
                  <a:schemeClr val="lt1"/>
                </a:solidFill>
                <a:latin typeface="Boogaloo"/>
                <a:ea typeface="Boogaloo"/>
                <a:cs typeface="Boogaloo"/>
                <a:sym typeface="Boogaloo"/>
              </a:rPr>
              <a:t>Navigation</a:t>
            </a:r>
            <a:endParaRPr b="0" i="0" sz="3200" u="none" cap="none" strike="noStrike">
              <a:solidFill>
                <a:srgbClr val="FFFFFF"/>
              </a:solidFill>
              <a:latin typeface="Boogaloo"/>
              <a:ea typeface="Boogaloo"/>
              <a:cs typeface="Boogaloo"/>
              <a:sym typeface="Boogaloo"/>
            </a:endParaRPr>
          </a:p>
        </p:txBody>
      </p:sp>
      <p:sp>
        <p:nvSpPr>
          <p:cNvPr id="107" name="Google Shape;107;p17"/>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E</a:t>
            </a:r>
            <a:endParaRPr b="0" i="0" sz="1800" u="none" cap="none" strike="noStrike">
              <a:solidFill>
                <a:srgbClr val="9A2F3E"/>
              </a:solidFill>
              <a:latin typeface="Boogaloo"/>
              <a:ea typeface="Boogaloo"/>
              <a:cs typeface="Boogaloo"/>
              <a:sym typeface="Boogaloo"/>
            </a:endParaRPr>
          </a:p>
        </p:txBody>
      </p:sp>
      <p:sp>
        <p:nvSpPr>
          <p:cNvPr id="108" name="Google Shape;108;p17"/>
          <p:cNvSpPr txBox="1"/>
          <p:nvPr/>
        </p:nvSpPr>
        <p:spPr>
          <a:xfrm>
            <a:off x="1855100" y="1500200"/>
            <a:ext cx="6700800" cy="461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On Your Own</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Boogaloo"/>
              <a:ea typeface="Boogaloo"/>
              <a:cs typeface="Boogaloo"/>
              <a:sym typeface="Boogaloo"/>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a:ea typeface="Cabin"/>
                <a:cs typeface="Cabin"/>
                <a:sym typeface="Cabin"/>
              </a:rPr>
              <a:t>Reread your explanation you made last time to answer this question:</a:t>
            </a:r>
            <a:endParaRPr b="0" i="0" sz="2400" u="none" cap="none" strike="noStrike">
              <a:solidFill>
                <a:srgbClr val="9A2F3E"/>
              </a:solidFill>
              <a:latin typeface="Cabin"/>
              <a:ea typeface="Cabin"/>
              <a:cs typeface="Cabin"/>
              <a:sym typeface="Cabin"/>
            </a:endParaRPr>
          </a:p>
          <a:p>
            <a:pPr indent="0" lvl="0" marL="0" marR="0" rtl="0" algn="l">
              <a:lnSpc>
                <a:spcPct val="100000"/>
              </a:lnSpc>
              <a:spcBef>
                <a:spcPts val="1000"/>
              </a:spcBef>
              <a:spcAft>
                <a:spcPts val="0"/>
              </a:spcAft>
              <a:buClr>
                <a:srgbClr val="000000"/>
              </a:buClr>
              <a:buSzPts val="2400"/>
              <a:buFont typeface="Arial"/>
              <a:buNone/>
            </a:pPr>
            <a:r>
              <a:rPr b="1" i="1" lang="en" sz="2400" u="none" cap="none" strike="noStrike">
                <a:solidFill>
                  <a:srgbClr val="9A2F3E"/>
                </a:solidFill>
                <a:latin typeface="Cabin"/>
                <a:ea typeface="Cabin"/>
                <a:cs typeface="Cabin"/>
                <a:sym typeface="Cabin"/>
              </a:rPr>
              <a:t>How do other contact forces, like friction and air resistance, cause energy to be transferred between a moving object and other parts of a system?</a:t>
            </a:r>
            <a:endParaRPr b="1" i="1" sz="2400" u="none" cap="none" strike="noStrike">
              <a:solidFill>
                <a:srgbClr val="9A2F3E"/>
              </a:solidFill>
              <a:latin typeface="Cabin"/>
              <a:ea typeface="Cabin"/>
              <a:cs typeface="Cabin"/>
              <a:sym typeface="Cabin"/>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9A2F3E"/>
              </a:solidFill>
              <a:latin typeface="Cabin"/>
              <a:ea typeface="Cabin"/>
              <a:cs typeface="Cabin"/>
              <a:sym typeface="Cabin"/>
            </a:endParaRPr>
          </a:p>
          <a:p>
            <a:pPr indent="0" lvl="0" marL="0" marR="0" rtl="0" algn="l">
              <a:lnSpc>
                <a:spcPct val="100000"/>
              </a:lnSpc>
              <a:spcBef>
                <a:spcPts val="1000"/>
              </a:spcBef>
              <a:spcAft>
                <a:spcPts val="0"/>
              </a:spcAft>
              <a:buClr>
                <a:srgbClr val="000000"/>
              </a:buClr>
              <a:buSzPts val="2400"/>
              <a:buFont typeface="Arial"/>
              <a:buNone/>
            </a:pPr>
            <a:r>
              <a:rPr b="0" i="0" lang="en" sz="2400" u="none" cap="none" strike="noStrike">
                <a:solidFill>
                  <a:srgbClr val="9A2F3E"/>
                </a:solidFill>
                <a:latin typeface="Cabin"/>
                <a:ea typeface="Cabin"/>
                <a:cs typeface="Cabin"/>
                <a:sym typeface="Cabin"/>
              </a:rPr>
              <a:t>Prepare to share this explanation with others by highlighting or underlining the ideas you want to emphasize and that are important to add to our model. </a:t>
            </a:r>
            <a:endParaRPr b="0" i="0" sz="2400" u="none" cap="none" strike="noStrike">
              <a:solidFill>
                <a:srgbClr val="980000"/>
              </a:solidFill>
              <a:latin typeface="Cabin"/>
              <a:ea typeface="Cabin"/>
              <a:cs typeface="Cabin"/>
              <a:sym typeface="Cabi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On your own icon" id="109" name="Google Shape;109;p17"/>
          <p:cNvPicPr preferRelativeResize="0"/>
          <p:nvPr/>
        </p:nvPicPr>
        <p:blipFill rotWithShape="1">
          <a:blip r:embed="rId3">
            <a:alphaModFix/>
          </a:blip>
          <a:srcRect b="0" l="0" r="0" t="0"/>
          <a:stretch/>
        </p:blipFill>
        <p:spPr>
          <a:xfrm>
            <a:off x="732175" y="1564850"/>
            <a:ext cx="926650" cy="1092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3" name="Shape 113"/>
        <p:cNvGrpSpPr/>
        <p:nvPr/>
      </p:nvGrpSpPr>
      <p:grpSpPr>
        <a:xfrm>
          <a:off x="0" y="0"/>
          <a:ext cx="0" cy="0"/>
          <a:chOff x="0" y="0"/>
          <a:chExt cx="0" cy="0"/>
        </a:xfrm>
      </p:grpSpPr>
      <p:sp>
        <p:nvSpPr>
          <p:cNvPr id="114" name="Google Shape;114;p18"/>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Review Our Norms</a:t>
            </a:r>
            <a:endParaRPr b="0" i="0" sz="3200" u="none" cap="none" strike="noStrike">
              <a:solidFill>
                <a:srgbClr val="FFFFFF"/>
              </a:solidFill>
              <a:latin typeface="Boogaloo"/>
              <a:ea typeface="Boogaloo"/>
              <a:cs typeface="Boogaloo"/>
              <a:sym typeface="Boogaloo"/>
            </a:endParaRPr>
          </a:p>
        </p:txBody>
      </p:sp>
      <p:sp>
        <p:nvSpPr>
          <p:cNvPr id="115" name="Google Shape;115;p18"/>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F</a:t>
            </a:r>
            <a:endParaRPr b="0" i="0" sz="1800" u="none" cap="none" strike="noStrike">
              <a:solidFill>
                <a:srgbClr val="9A2F3E"/>
              </a:solidFill>
              <a:latin typeface="Boogaloo"/>
              <a:ea typeface="Boogaloo"/>
              <a:cs typeface="Boogaloo"/>
              <a:sym typeface="Boogaloo"/>
            </a:endParaRPr>
          </a:p>
        </p:txBody>
      </p:sp>
      <p:graphicFrame>
        <p:nvGraphicFramePr>
          <p:cNvPr id="116" name="Google Shape;116;p18"/>
          <p:cNvGraphicFramePr/>
          <p:nvPr/>
        </p:nvGraphicFramePr>
        <p:xfrm>
          <a:off x="457200" y="1594775"/>
          <a:ext cx="3000000" cy="3000000"/>
        </p:xfrm>
        <a:graphic>
          <a:graphicData uri="http://schemas.openxmlformats.org/drawingml/2006/table">
            <a:tbl>
              <a:tblPr>
                <a:noFill/>
                <a:tableStyleId>{7290F3FB-8263-474C-B87F-3835062841ED}</a:tableStyleId>
              </a:tblPr>
              <a:tblGrid>
                <a:gridCol w="1981175"/>
                <a:gridCol w="6248425"/>
              </a:tblGrid>
              <a:tr h="379100">
                <a:tc gridSpan="2">
                  <a:txBody>
                    <a:bodyPr/>
                    <a:lstStyle/>
                    <a:p>
                      <a:pPr indent="0" lvl="0" marL="0" marR="0" rtl="0" algn="ctr">
                        <a:lnSpc>
                          <a:spcPct val="120000"/>
                        </a:lnSpc>
                        <a:spcBef>
                          <a:spcPts val="0"/>
                        </a:spcBef>
                        <a:spcAft>
                          <a:spcPts val="0"/>
                        </a:spcAft>
                        <a:buClr>
                          <a:srgbClr val="000000"/>
                        </a:buClr>
                        <a:buSzPts val="1400"/>
                        <a:buFont typeface="Arial"/>
                        <a:buNone/>
                      </a:pPr>
                      <a:r>
                        <a:rPr b="1" lang="en" sz="1400" u="none" cap="none" strike="noStrike">
                          <a:solidFill>
                            <a:srgbClr val="FFFFFF"/>
                          </a:solidFill>
                          <a:latin typeface="Cabin"/>
                          <a:ea typeface="Cabin"/>
                          <a:cs typeface="Cabin"/>
                          <a:sym typeface="Cabin"/>
                        </a:rPr>
                        <a:t>Classroom Norms</a:t>
                      </a:r>
                      <a:endParaRPr b="1" sz="1400" u="none" cap="none" strike="noStrike">
                        <a:solidFill>
                          <a:srgbClr val="FFFFFF"/>
                        </a:solidFill>
                        <a:latin typeface="Cabin"/>
                        <a:ea typeface="Cabin"/>
                        <a:cs typeface="Cabin"/>
                        <a:sym typeface="Cabin"/>
                      </a:endParaRPr>
                    </a:p>
                  </a:txBody>
                  <a:tcPr marT="66675" marB="66675" marR="66675" marL="666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hMerge="1"/>
              </a:tr>
              <a:tr h="1091025">
                <a:tc>
                  <a:txBody>
                    <a:bodyPr/>
                    <a:lstStyle/>
                    <a:p>
                      <a:pPr indent="0" lvl="0" marL="0" marR="0" rtl="0" algn="ctr">
                        <a:lnSpc>
                          <a:spcPct val="120000"/>
                        </a:lnSpc>
                        <a:spcBef>
                          <a:spcPts val="0"/>
                        </a:spcBef>
                        <a:spcAft>
                          <a:spcPts val="0"/>
                        </a:spcAft>
                        <a:buClr>
                          <a:srgbClr val="000000"/>
                        </a:buClr>
                        <a:buSzPts val="1400"/>
                        <a:buFont typeface="Arial"/>
                        <a:buNone/>
                      </a:pPr>
                      <a:r>
                        <a:rPr b="1" lang="en" sz="1400" u="none" cap="none" strike="noStrike">
                          <a:latin typeface="Cabin"/>
                          <a:ea typeface="Cabin"/>
                          <a:cs typeface="Cabin"/>
                          <a:sym typeface="Cabin"/>
                        </a:rPr>
                        <a:t>Respectful</a:t>
                      </a:r>
                      <a:endParaRPr b="1" sz="1400" u="none" cap="none" strike="noStrike">
                        <a:latin typeface="Cabin"/>
                        <a:ea typeface="Cabin"/>
                        <a:cs typeface="Cabin"/>
                        <a:sym typeface="Cabin"/>
                      </a:endParaRPr>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p>
                    <a:p>
                      <a:pPr indent="0" lvl="0" marL="0" marR="0" rtl="0" algn="ctr">
                        <a:lnSpc>
                          <a:spcPct val="120000"/>
                        </a:lnSpc>
                        <a:spcBef>
                          <a:spcPts val="0"/>
                        </a:spcBef>
                        <a:spcAft>
                          <a:spcPts val="0"/>
                        </a:spcAft>
                        <a:buClr>
                          <a:srgbClr val="000000"/>
                        </a:buClr>
                        <a:buSzPts val="1400"/>
                        <a:buFont typeface="Arial"/>
                        <a:buNone/>
                      </a:pPr>
                      <a:r>
                        <a:rPr lang="en" sz="1400" u="none" cap="none" strike="noStrike">
                          <a:latin typeface="Cabin"/>
                          <a:ea typeface="Cabin"/>
                          <a:cs typeface="Cabin"/>
                          <a:sym typeface="Cabin"/>
                        </a:rPr>
                        <a:t>Our classroom is a safe space to share.</a:t>
                      </a:r>
                      <a:endParaRPr sz="1400" u="none" cap="none" strike="noStrike">
                        <a:latin typeface="Cabin"/>
                        <a:ea typeface="Cabin"/>
                        <a:cs typeface="Cabin"/>
                        <a:sym typeface="Cabin"/>
                      </a:endParaRPr>
                    </a:p>
                  </a:txBody>
                  <a:tcPr marT="66675" marB="66675" marR="66675" marL="666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5EDEF"/>
                    </a:solidFill>
                  </a:tcPr>
                </a:tc>
                <a:tc>
                  <a:txBody>
                    <a:bodyPr/>
                    <a:lstStyle/>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provide each other with support and encouragement.</a:t>
                      </a:r>
                      <a:endParaRPr sz="1400" u="none" cap="none" strike="noStrike">
                        <a:latin typeface="Cabin"/>
                        <a:ea typeface="Cabin"/>
                        <a:cs typeface="Cabin"/>
                        <a:sym typeface="Cabin"/>
                      </a:endParaRPr>
                    </a:p>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share our time to talk. We do this by giving others time to think and share.</a:t>
                      </a:r>
                      <a:endParaRPr sz="1400" u="none" cap="none" strike="noStrike">
                        <a:latin typeface="Cabin"/>
                        <a:ea typeface="Cabin"/>
                        <a:cs typeface="Cabin"/>
                        <a:sym typeface="Cabin"/>
                      </a:endParaRPr>
                    </a:p>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critique the </a:t>
                      </a:r>
                      <a:r>
                        <a:rPr i="1" lang="en" sz="1400" u="none" cap="none" strike="noStrike">
                          <a:latin typeface="Cabin"/>
                          <a:ea typeface="Cabin"/>
                          <a:cs typeface="Cabin"/>
                          <a:sym typeface="Cabin"/>
                        </a:rPr>
                        <a:t>ideas</a:t>
                      </a:r>
                      <a:r>
                        <a:rPr lang="en" sz="1400" u="none" cap="none" strike="noStrike">
                          <a:latin typeface="Cabin"/>
                          <a:ea typeface="Cabin"/>
                          <a:cs typeface="Cabin"/>
                          <a:sym typeface="Cabin"/>
                        </a:rPr>
                        <a:t> we are working with, but not the </a:t>
                      </a:r>
                      <a:r>
                        <a:rPr i="1" lang="en" sz="1400" u="none" cap="none" strike="noStrike">
                          <a:latin typeface="Cabin"/>
                          <a:ea typeface="Cabin"/>
                          <a:cs typeface="Cabin"/>
                          <a:sym typeface="Cabin"/>
                        </a:rPr>
                        <a:t>people</a:t>
                      </a:r>
                      <a:r>
                        <a:rPr lang="en" sz="1400" u="none" cap="none" strike="noStrike">
                          <a:latin typeface="Cabin"/>
                          <a:ea typeface="Cabin"/>
                          <a:cs typeface="Cabin"/>
                          <a:sym typeface="Cabin"/>
                        </a:rPr>
                        <a:t> we are working with.</a:t>
                      </a:r>
                      <a:endParaRPr sz="1400" u="none" cap="none" strike="noStrike">
                        <a:latin typeface="Cabin"/>
                        <a:ea typeface="Cabin"/>
                        <a:cs typeface="Cabin"/>
                        <a:sym typeface="Cabin"/>
                      </a:endParaRPr>
                    </a:p>
                  </a:txBody>
                  <a:tcPr marT="66675" marB="66675" marR="66675" marL="666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r>
              <a:tr h="1096975">
                <a:tc>
                  <a:txBody>
                    <a:bodyPr/>
                    <a:lstStyle/>
                    <a:p>
                      <a:pPr indent="0" lvl="0" marL="0" marR="0" rtl="0" algn="ctr">
                        <a:lnSpc>
                          <a:spcPct val="120000"/>
                        </a:lnSpc>
                        <a:spcBef>
                          <a:spcPts val="0"/>
                        </a:spcBef>
                        <a:spcAft>
                          <a:spcPts val="0"/>
                        </a:spcAft>
                        <a:buClr>
                          <a:srgbClr val="000000"/>
                        </a:buClr>
                        <a:buSzPts val="1400"/>
                        <a:buFont typeface="Arial"/>
                        <a:buNone/>
                      </a:pPr>
                      <a:r>
                        <a:rPr b="1" lang="en" sz="1400" u="none" cap="none" strike="noStrike">
                          <a:latin typeface="Cabin"/>
                          <a:ea typeface="Cabin"/>
                          <a:cs typeface="Cabin"/>
                          <a:sym typeface="Cabin"/>
                        </a:rPr>
                        <a:t>Equitable</a:t>
                      </a:r>
                      <a:endParaRPr b="1" sz="1400" u="none" cap="none" strike="noStrike">
                        <a:latin typeface="Cabin"/>
                        <a:ea typeface="Cabin"/>
                        <a:cs typeface="Cabin"/>
                        <a:sym typeface="Cabin"/>
                      </a:endParaRPr>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p>
                    <a:p>
                      <a:pPr indent="0" lvl="0" marL="0" marR="0" rtl="0" algn="ctr">
                        <a:lnSpc>
                          <a:spcPct val="120000"/>
                        </a:lnSpc>
                        <a:spcBef>
                          <a:spcPts val="0"/>
                        </a:spcBef>
                        <a:spcAft>
                          <a:spcPts val="0"/>
                        </a:spcAft>
                        <a:buClr>
                          <a:srgbClr val="000000"/>
                        </a:buClr>
                        <a:buSzPts val="1400"/>
                        <a:buFont typeface="Arial"/>
                        <a:buNone/>
                      </a:pPr>
                      <a:r>
                        <a:rPr lang="en" sz="1400" u="none" cap="none" strike="noStrike">
                          <a:latin typeface="Cabin"/>
                          <a:ea typeface="Cabin"/>
                          <a:cs typeface="Cabin"/>
                          <a:sym typeface="Cabin"/>
                        </a:rPr>
                        <a:t>Everyone’s participation and ideas are valuable.</a:t>
                      </a:r>
                      <a:endParaRPr sz="1400" u="none" cap="none" strike="noStrike">
                        <a:latin typeface="Cabin"/>
                        <a:ea typeface="Cabin"/>
                        <a:cs typeface="Cabin"/>
                        <a:sym typeface="Cabin"/>
                      </a:endParaRPr>
                    </a:p>
                  </a:txBody>
                  <a:tcPr marT="66675" marB="66675" marR="66675" marL="666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5EDEF"/>
                    </a:solidFill>
                  </a:tcPr>
                </a:tc>
                <a:tc>
                  <a:txBody>
                    <a:bodyPr/>
                    <a:lstStyle/>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monitor our own time spent talking.</a:t>
                      </a:r>
                      <a:endParaRPr sz="1400" u="none" cap="none" strike="noStrike">
                        <a:latin typeface="Cabin"/>
                        <a:ea typeface="Cabin"/>
                        <a:cs typeface="Cabin"/>
                        <a:sym typeface="Cabin"/>
                      </a:endParaRPr>
                    </a:p>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encourage others’ voices who we have not heard from yet. </a:t>
                      </a:r>
                      <a:endParaRPr sz="1400" u="none" cap="none" strike="noStrike">
                        <a:latin typeface="Cabin"/>
                        <a:ea typeface="Cabin"/>
                        <a:cs typeface="Cabin"/>
                        <a:sym typeface="Cabin"/>
                      </a:endParaRPr>
                    </a:p>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recognize and value that people think, share, and represent their ideas in different ways.</a:t>
                      </a:r>
                      <a:endParaRPr sz="1400" u="none" cap="none" strike="noStrike">
                        <a:latin typeface="Cabin"/>
                        <a:ea typeface="Cabin"/>
                        <a:cs typeface="Cabin"/>
                        <a:sym typeface="Cabin"/>
                      </a:endParaRPr>
                    </a:p>
                  </a:txBody>
                  <a:tcPr marT="66675" marB="66675" marR="66675" marL="666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r>
              <a:tr h="1091025">
                <a:tc>
                  <a:txBody>
                    <a:bodyPr/>
                    <a:lstStyle/>
                    <a:p>
                      <a:pPr indent="0" lvl="0" marL="0" marR="0" rtl="0" algn="ctr">
                        <a:lnSpc>
                          <a:spcPct val="120000"/>
                        </a:lnSpc>
                        <a:spcBef>
                          <a:spcPts val="0"/>
                        </a:spcBef>
                        <a:spcAft>
                          <a:spcPts val="0"/>
                        </a:spcAft>
                        <a:buClr>
                          <a:srgbClr val="000000"/>
                        </a:buClr>
                        <a:buSzPts val="1400"/>
                        <a:buFont typeface="Arial"/>
                        <a:buNone/>
                      </a:pPr>
                      <a:r>
                        <a:rPr b="1" lang="en" sz="1400" u="none" cap="none" strike="noStrike">
                          <a:latin typeface="Cabin"/>
                          <a:ea typeface="Cabin"/>
                          <a:cs typeface="Cabin"/>
                          <a:sym typeface="Cabin"/>
                        </a:rPr>
                        <a:t>Committed to our community</a:t>
                      </a:r>
                      <a:endParaRPr b="1" sz="1400" u="none" cap="none" strike="noStrike">
                        <a:latin typeface="Cabin"/>
                        <a:ea typeface="Cabin"/>
                        <a:cs typeface="Cabin"/>
                        <a:sym typeface="Cabin"/>
                      </a:endParaRPr>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p>
                    <a:p>
                      <a:pPr indent="0" lvl="0" marL="0" marR="0" rtl="0" algn="ctr">
                        <a:lnSpc>
                          <a:spcPct val="120000"/>
                        </a:lnSpc>
                        <a:spcBef>
                          <a:spcPts val="0"/>
                        </a:spcBef>
                        <a:spcAft>
                          <a:spcPts val="0"/>
                        </a:spcAft>
                        <a:buClr>
                          <a:srgbClr val="000000"/>
                        </a:buClr>
                        <a:buSzPts val="1400"/>
                        <a:buFont typeface="Arial"/>
                        <a:buNone/>
                      </a:pPr>
                      <a:r>
                        <a:rPr lang="en" sz="1400" u="none" cap="none" strike="noStrike">
                          <a:latin typeface="Cabin"/>
                          <a:ea typeface="Cabin"/>
                          <a:cs typeface="Cabin"/>
                          <a:sym typeface="Cabin"/>
                        </a:rPr>
                        <a:t> We learn together. </a:t>
                      </a:r>
                      <a:endParaRPr sz="1400" u="none" cap="none" strike="noStrike">
                        <a:latin typeface="Cabin"/>
                        <a:ea typeface="Cabin"/>
                        <a:cs typeface="Cabin"/>
                        <a:sym typeface="Cabin"/>
                      </a:endParaRPr>
                    </a:p>
                  </a:txBody>
                  <a:tcPr marT="66675" marB="66675" marR="66675" marL="666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5EDEF"/>
                    </a:solidFill>
                  </a:tcPr>
                </a:tc>
                <a:tc>
                  <a:txBody>
                    <a:bodyPr/>
                    <a:lstStyle/>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come prepared to work toward a common goal. </a:t>
                      </a:r>
                      <a:endParaRPr sz="1400" u="none" cap="none" strike="noStrike">
                        <a:latin typeface="Cabin"/>
                        <a:ea typeface="Cabin"/>
                        <a:cs typeface="Cabin"/>
                        <a:sym typeface="Cabin"/>
                      </a:endParaRPr>
                    </a:p>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share our own thinking to help us all learn.</a:t>
                      </a:r>
                      <a:endParaRPr sz="1400" u="none" cap="none" strike="noStrike">
                        <a:latin typeface="Cabin"/>
                        <a:ea typeface="Cabin"/>
                        <a:cs typeface="Cabin"/>
                        <a:sym typeface="Cabin"/>
                      </a:endParaRPr>
                    </a:p>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listen carefully and ask questions to help us understand everyone’s ideas.</a:t>
                      </a:r>
                      <a:endParaRPr sz="1400" u="none" cap="none" strike="noStrike">
                        <a:latin typeface="Cabin"/>
                        <a:ea typeface="Cabin"/>
                        <a:cs typeface="Cabin"/>
                        <a:sym typeface="Cabin"/>
                      </a:endParaRPr>
                    </a:p>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speak clearly and loud enough so everyone can hear. </a:t>
                      </a:r>
                      <a:endParaRPr sz="1400" u="none" cap="none" strike="noStrike">
                        <a:latin typeface="Cabin"/>
                        <a:ea typeface="Cabin"/>
                        <a:cs typeface="Cabin"/>
                        <a:sym typeface="Cabin"/>
                      </a:endParaRPr>
                    </a:p>
                  </a:txBody>
                  <a:tcPr marT="66675" marB="66675" marR="66675" marL="666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r>
              <a:tr h="1331425">
                <a:tc>
                  <a:txBody>
                    <a:bodyPr/>
                    <a:lstStyle/>
                    <a:p>
                      <a:pPr indent="0" lvl="0" marL="0" marR="0" rtl="0" algn="ctr">
                        <a:lnSpc>
                          <a:spcPct val="120000"/>
                        </a:lnSpc>
                        <a:spcBef>
                          <a:spcPts val="0"/>
                        </a:spcBef>
                        <a:spcAft>
                          <a:spcPts val="0"/>
                        </a:spcAft>
                        <a:buClr>
                          <a:srgbClr val="000000"/>
                        </a:buClr>
                        <a:buSzPts val="1400"/>
                        <a:buFont typeface="Arial"/>
                        <a:buNone/>
                      </a:pPr>
                      <a:r>
                        <a:rPr b="1" lang="en" sz="1400" u="none" cap="none" strike="noStrike">
                          <a:latin typeface="Cabin"/>
                          <a:ea typeface="Cabin"/>
                          <a:cs typeface="Cabin"/>
                          <a:sym typeface="Cabin"/>
                        </a:rPr>
                        <a:t>Moving our science thinking forward </a:t>
                      </a:r>
                      <a:endParaRPr b="1" sz="1400" u="none" cap="none" strike="noStrike">
                        <a:latin typeface="Cabin"/>
                        <a:ea typeface="Cabin"/>
                        <a:cs typeface="Cabin"/>
                        <a:sym typeface="Cabin"/>
                      </a:endParaRPr>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p>
                    <a:p>
                      <a:pPr indent="0" lvl="0" marL="0" marR="0" rtl="0" algn="ctr">
                        <a:lnSpc>
                          <a:spcPct val="120000"/>
                        </a:lnSpc>
                        <a:spcBef>
                          <a:spcPts val="0"/>
                        </a:spcBef>
                        <a:spcAft>
                          <a:spcPts val="0"/>
                        </a:spcAft>
                        <a:buClr>
                          <a:srgbClr val="000000"/>
                        </a:buClr>
                        <a:buSzPts val="1400"/>
                        <a:buFont typeface="Arial"/>
                        <a:buNone/>
                      </a:pPr>
                      <a:r>
                        <a:rPr lang="en" sz="1400" u="none" cap="none" strike="noStrike">
                          <a:latin typeface="Cabin"/>
                          <a:ea typeface="Cabin"/>
                          <a:cs typeface="Cabin"/>
                          <a:sym typeface="Cabin"/>
                        </a:rPr>
                        <a:t>We work together to figure things out.</a:t>
                      </a:r>
                      <a:endParaRPr sz="1400" u="none" cap="none" strike="noStrike">
                        <a:latin typeface="Cabin"/>
                        <a:ea typeface="Cabin"/>
                        <a:cs typeface="Cabin"/>
                        <a:sym typeface="Cabin"/>
                      </a:endParaRPr>
                    </a:p>
                  </a:txBody>
                  <a:tcPr marT="66675" marB="66675" marR="66675" marL="666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5EDEF"/>
                    </a:solidFill>
                  </a:tcPr>
                </a:tc>
                <a:tc>
                  <a:txBody>
                    <a:bodyPr/>
                    <a:lstStyle/>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use and build on others’ ideas.</a:t>
                      </a:r>
                      <a:endParaRPr sz="1400" u="none" cap="none" strike="noStrike">
                        <a:latin typeface="Cabin"/>
                        <a:ea typeface="Cabin"/>
                        <a:cs typeface="Cabin"/>
                        <a:sym typeface="Cabin"/>
                      </a:endParaRPr>
                    </a:p>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use evidence to support our ideas, ask for evidence from others, and suggest ways to get additional evidence.</a:t>
                      </a:r>
                      <a:endParaRPr sz="1400" u="none" cap="none" strike="noStrike">
                        <a:latin typeface="Cabin"/>
                        <a:ea typeface="Cabin"/>
                        <a:cs typeface="Cabin"/>
                        <a:sym typeface="Cabin"/>
                      </a:endParaRPr>
                    </a:p>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are open to changing our minds.</a:t>
                      </a:r>
                      <a:endParaRPr sz="1400" u="none" cap="none" strike="noStrike">
                        <a:latin typeface="Cabin"/>
                        <a:ea typeface="Cabin"/>
                        <a:cs typeface="Cabin"/>
                        <a:sym typeface="Cabin"/>
                      </a:endParaRPr>
                    </a:p>
                    <a:p>
                      <a:pPr indent="-317500" lvl="0" marL="342900" marR="0" rtl="0" algn="l">
                        <a:lnSpc>
                          <a:spcPct val="115000"/>
                        </a:lnSpc>
                        <a:spcBef>
                          <a:spcPts val="0"/>
                        </a:spcBef>
                        <a:spcAft>
                          <a:spcPts val="0"/>
                        </a:spcAft>
                        <a:buClr>
                          <a:srgbClr val="000000"/>
                        </a:buClr>
                        <a:buSzPts val="1400"/>
                        <a:buFont typeface="Cabin"/>
                        <a:buChar char="●"/>
                      </a:pPr>
                      <a:r>
                        <a:rPr lang="en" sz="1400" u="none" cap="none" strike="noStrike">
                          <a:latin typeface="Cabin"/>
                          <a:ea typeface="Cabin"/>
                          <a:cs typeface="Cabin"/>
                          <a:sym typeface="Cabin"/>
                        </a:rPr>
                        <a:t>We challenge ourselves to think in new ways.</a:t>
                      </a:r>
                      <a:endParaRPr sz="1400" u="none" cap="none" strike="noStrike">
                        <a:latin typeface="Cabin"/>
                        <a:ea typeface="Cabin"/>
                        <a:cs typeface="Cabin"/>
                        <a:sym typeface="Cabin"/>
                      </a:endParaRPr>
                    </a:p>
                  </a:txBody>
                  <a:tcPr marT="66675" marB="66675" marR="66675" marL="66675">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0" name="Shape 120"/>
        <p:cNvGrpSpPr/>
        <p:nvPr/>
      </p:nvGrpSpPr>
      <p:grpSpPr>
        <a:xfrm>
          <a:off x="0" y="0"/>
          <a:ext cx="0" cy="0"/>
          <a:chOff x="0" y="0"/>
          <a:chExt cx="0" cy="0"/>
        </a:xfrm>
      </p:grpSpPr>
      <p:sp>
        <p:nvSpPr>
          <p:cNvPr id="121" name="Google Shape;121;p19"/>
          <p:cNvSpPr/>
          <p:nvPr/>
        </p:nvSpPr>
        <p:spPr>
          <a:xfrm>
            <a:off x="457200" y="1343999"/>
            <a:ext cx="8229600" cy="48711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Jigsaw Feedback Group Discussion</a:t>
            </a:r>
            <a:endParaRPr b="0" i="0" sz="3200" u="none" cap="none" strike="noStrike">
              <a:solidFill>
                <a:srgbClr val="FFFFFF"/>
              </a:solidFill>
              <a:latin typeface="Boogaloo"/>
              <a:ea typeface="Boogaloo"/>
              <a:cs typeface="Boogaloo"/>
              <a:sym typeface="Boogaloo"/>
            </a:endParaRPr>
          </a:p>
        </p:txBody>
      </p:sp>
      <p:sp>
        <p:nvSpPr>
          <p:cNvPr id="123" name="Google Shape;123;p19"/>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G</a:t>
            </a:r>
            <a:endParaRPr b="0" i="0" sz="1800" u="none" cap="none" strike="noStrike">
              <a:solidFill>
                <a:srgbClr val="9A2F3E"/>
              </a:solidFill>
              <a:latin typeface="Boogaloo"/>
              <a:ea typeface="Boogaloo"/>
              <a:cs typeface="Boogaloo"/>
              <a:sym typeface="Boogaloo"/>
            </a:endParaRPr>
          </a:p>
        </p:txBody>
      </p:sp>
      <p:sp>
        <p:nvSpPr>
          <p:cNvPr id="124" name="Google Shape;124;p19"/>
          <p:cNvSpPr txBox="1"/>
          <p:nvPr/>
        </p:nvSpPr>
        <p:spPr>
          <a:xfrm>
            <a:off x="2040975" y="1384850"/>
            <a:ext cx="4192800" cy="823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Feedback Group</a:t>
            </a:r>
            <a:endParaRPr b="0" i="0" sz="30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800"/>
              <a:buFont typeface="Arial"/>
              <a:buNone/>
            </a:pPr>
            <a:r>
              <a:t/>
            </a:r>
            <a:endParaRPr b="0" i="0" sz="28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800"/>
              <a:buFont typeface="Arial"/>
              <a:buNone/>
            </a:pPr>
            <a:r>
              <a:t/>
            </a:r>
            <a:endParaRPr b="0" i="0" sz="2800" u="none" cap="none" strike="noStrike">
              <a:solidFill>
                <a:srgbClr val="256C8D"/>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256C8D"/>
              </a:solidFill>
              <a:latin typeface="Cabin Condensed"/>
              <a:ea typeface="Cabin Condensed"/>
              <a:cs typeface="Cabin Condensed"/>
              <a:sym typeface="Cabin Condensed"/>
            </a:endParaRPr>
          </a:p>
        </p:txBody>
      </p:sp>
      <p:pic>
        <p:nvPicPr>
          <p:cNvPr descr="With your group icon" id="125" name="Google Shape;125;p19"/>
          <p:cNvPicPr preferRelativeResize="0"/>
          <p:nvPr/>
        </p:nvPicPr>
        <p:blipFill rotWithShape="1">
          <a:blip r:embed="rId3">
            <a:alphaModFix/>
          </a:blip>
          <a:srcRect b="0" l="0" r="0" t="0"/>
          <a:stretch/>
        </p:blipFill>
        <p:spPr>
          <a:xfrm>
            <a:off x="748896" y="1461050"/>
            <a:ext cx="1099877" cy="685800"/>
          </a:xfrm>
          <a:prstGeom prst="rect">
            <a:avLst/>
          </a:prstGeom>
          <a:noFill/>
          <a:ln>
            <a:noFill/>
          </a:ln>
        </p:spPr>
      </p:pic>
      <p:sp>
        <p:nvSpPr>
          <p:cNvPr id="126" name="Google Shape;126;p19"/>
          <p:cNvSpPr txBox="1"/>
          <p:nvPr/>
        </p:nvSpPr>
        <p:spPr>
          <a:xfrm>
            <a:off x="527575" y="2249250"/>
            <a:ext cx="8079300" cy="1738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Take turns sharing and defending your explanation with your group members. </a:t>
            </a:r>
            <a:endParaRPr b="0" i="0" sz="2400" u="none" cap="none" strike="noStrike">
              <a:solidFill>
                <a:srgbClr val="9A2F3E"/>
              </a:solidFill>
              <a:latin typeface="Cabin"/>
              <a:ea typeface="Cabin"/>
              <a:cs typeface="Cabin"/>
              <a:sym typeface="Cabin"/>
            </a:endParaRPr>
          </a:p>
          <a:p>
            <a:pPr indent="-381000" lvl="0" marL="457200" marR="0" rtl="0" algn="l">
              <a:lnSpc>
                <a:spcPct val="100000"/>
              </a:lnSpc>
              <a:spcBef>
                <a:spcPts val="100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Use the discussion questions on your handout to identify important ideas to add to our model.</a:t>
            </a:r>
            <a:endParaRPr b="0" i="0" sz="2400" u="none" cap="none" strike="noStrike">
              <a:solidFill>
                <a:srgbClr val="9A2F3E"/>
              </a:solidFill>
              <a:latin typeface="Cabin"/>
              <a:ea typeface="Cabin"/>
              <a:cs typeface="Cabin"/>
              <a:sym typeface="Cabin"/>
            </a:endParaRPr>
          </a:p>
        </p:txBody>
      </p:sp>
      <p:graphicFrame>
        <p:nvGraphicFramePr>
          <p:cNvPr id="127" name="Google Shape;127;p19"/>
          <p:cNvGraphicFramePr/>
          <p:nvPr/>
        </p:nvGraphicFramePr>
        <p:xfrm>
          <a:off x="679975" y="4192088"/>
          <a:ext cx="3000000" cy="3000000"/>
        </p:xfrm>
        <a:graphic>
          <a:graphicData uri="http://schemas.openxmlformats.org/drawingml/2006/table">
            <a:tbl>
              <a:tblPr>
                <a:noFill/>
                <a:tableStyleId>{98C4B93E-0CE2-4D04-9B11-984D7DDCF856}</a:tableStyleId>
              </a:tblPr>
              <a:tblGrid>
                <a:gridCol w="2069450"/>
                <a:gridCol w="5774675"/>
              </a:tblGrid>
              <a:tr h="266700">
                <a:tc gridSpan="2">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rgbClr val="FFFFFF"/>
                          </a:solidFill>
                          <a:latin typeface="Cabin"/>
                          <a:ea typeface="Cabin"/>
                          <a:cs typeface="Cabin"/>
                          <a:sym typeface="Cabin"/>
                        </a:rPr>
                        <a:t>Station 1. Cart with sail interacting with air</a:t>
                      </a:r>
                      <a:endParaRPr sz="1300" u="none" cap="none" strike="noStrike">
                        <a:solidFill>
                          <a:srgbClr val="FFFFFF"/>
                        </a:solidFill>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FFFFFF"/>
                      </a:solidFill>
                      <a:prstDash val="solid"/>
                      <a:round/>
                      <a:headEnd len="sm" w="sm" type="none"/>
                      <a:tailEnd len="sm" w="sm" type="none"/>
                    </a:lnB>
                    <a:solidFill>
                      <a:srgbClr val="9A2F3E"/>
                    </a:solidFill>
                  </a:tcPr>
                </a:tc>
                <a:tc hMerge="1"/>
              </a:tr>
              <a:tr h="12700">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FFFFFF"/>
                          </a:solidFill>
                          <a:latin typeface="Cabin"/>
                          <a:ea typeface="Cabin"/>
                          <a:cs typeface="Cabin"/>
                          <a:sym typeface="Cabin"/>
                        </a:rPr>
                        <a:t>Discussion question</a:t>
                      </a:r>
                      <a:endParaRPr sz="1300" u="none" cap="none" strike="noStrike">
                        <a:solidFill>
                          <a:srgbClr val="FFFFFF"/>
                        </a:solidFill>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rgbClr val="FFFFFF"/>
                          </a:solidFill>
                          <a:latin typeface="Cabin"/>
                          <a:ea typeface="Cabin"/>
                          <a:cs typeface="Cabin"/>
                          <a:sym typeface="Cabin"/>
                        </a:rPr>
                        <a:t>What ideas do you want to add to our model?</a:t>
                      </a:r>
                      <a:endParaRPr sz="1300" u="none" cap="none" strike="noStrike">
                        <a:solidFill>
                          <a:srgbClr val="FFFFFF"/>
                        </a:solidFill>
                        <a:latin typeface="Cabin"/>
                        <a:ea typeface="Cabin"/>
                        <a:cs typeface="Cabin"/>
                        <a:sym typeface="Cabin"/>
                      </a:endParaRPr>
                    </a:p>
                  </a:txBody>
                  <a:tcPr marT="63500" marB="63500" marR="63500" marL="63500">
                    <a:lnL cap="flat" cmpd="sng" w="12700">
                      <a:solidFill>
                        <a:srgbClr val="FFFFFF"/>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9A2F3E"/>
                      </a:solidFill>
                      <a:prstDash val="solid"/>
                      <a:round/>
                      <a:headEnd len="sm" w="sm" type="none"/>
                      <a:tailEnd len="sm" w="sm" type="none"/>
                    </a:lnB>
                    <a:solidFill>
                      <a:srgbClr val="9A2F3E"/>
                    </a:solidFill>
                  </a:tcPr>
                </a:tc>
              </a:tr>
              <a:tr h="94297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bin"/>
                          <a:ea typeface="Cabin"/>
                          <a:cs typeface="Cabin"/>
                          <a:sym typeface="Cabin"/>
                        </a:rPr>
                        <a:t>How are forces on the cart different with and without the index card?</a:t>
                      </a:r>
                      <a:endParaRPr sz="13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r>
              <a:tr h="94297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bin"/>
                          <a:ea typeface="Cabin"/>
                          <a:cs typeface="Cabin"/>
                          <a:sym typeface="Cabin"/>
                        </a:rPr>
                        <a:t>How is the behavior of the index card evidence that there is a contact force on part of the cart-subsystem? </a:t>
                      </a:r>
                      <a:endParaRPr sz="13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latin typeface="Cabin"/>
                        <a:ea typeface="Cabin"/>
                        <a:cs typeface="Cabin"/>
                        <a:sym typeface="Cabin"/>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latin typeface="Cabin"/>
                        <a:ea typeface="Cabin"/>
                        <a:cs typeface="Cabin"/>
                        <a:sym typeface="Cabin"/>
                      </a:endParaRPr>
                    </a:p>
                  </a:txBody>
                  <a:tcPr marT="63500" marB="63500" marR="63500" marL="63500">
                    <a:lnL cap="flat" cmpd="sng" w="12700">
                      <a:solidFill>
                        <a:srgbClr val="9A2F3E"/>
                      </a:solidFill>
                      <a:prstDash val="solid"/>
                      <a:round/>
                      <a:headEnd len="sm" w="sm" type="none"/>
                      <a:tailEnd len="sm" w="sm" type="none"/>
                    </a:lnL>
                    <a:lnR cap="flat" cmpd="sng" w="12700">
                      <a:solidFill>
                        <a:srgbClr val="9A2F3E"/>
                      </a:solidFill>
                      <a:prstDash val="solid"/>
                      <a:round/>
                      <a:headEnd len="sm" w="sm" type="none"/>
                      <a:tailEnd len="sm" w="sm" type="none"/>
                    </a:lnR>
                    <a:lnT cap="flat" cmpd="sng" w="12700">
                      <a:solidFill>
                        <a:srgbClr val="9A2F3E"/>
                      </a:solidFill>
                      <a:prstDash val="solid"/>
                      <a:round/>
                      <a:headEnd len="sm" w="sm" type="none"/>
                      <a:tailEnd len="sm" w="sm" type="none"/>
                    </a:lnT>
                    <a:lnB cap="flat" cmpd="sng" w="12700">
                      <a:solidFill>
                        <a:srgbClr val="9A2F3E"/>
                      </a:solidFill>
                      <a:prstDash val="solid"/>
                      <a:round/>
                      <a:headEnd len="sm" w="sm" type="none"/>
                      <a:tailEnd len="sm" w="sm" type="none"/>
                    </a:lnB>
                    <a:solidFill>
                      <a:srgbClr val="FFFFFF"/>
                    </a:solidFill>
                  </a:tcPr>
                </a:tc>
              </a:tr>
            </a:tbl>
          </a:graphicData>
        </a:graphic>
      </p:graphicFrame>
      <p:pic>
        <p:nvPicPr>
          <p:cNvPr descr="Assessment icon" id="128" name="Google Shape;128;p19"/>
          <p:cNvPicPr preferRelativeResize="0"/>
          <p:nvPr/>
        </p:nvPicPr>
        <p:blipFill rotWithShape="1">
          <a:blip r:embed="rId4">
            <a:alphaModFix/>
          </a:blip>
          <a:srcRect b="0" l="0" r="0" t="0"/>
          <a:stretch/>
        </p:blipFill>
        <p:spPr>
          <a:xfrm>
            <a:off x="8521460" y="0"/>
            <a:ext cx="607290" cy="54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2" name="Shape 132"/>
        <p:cNvGrpSpPr/>
        <p:nvPr/>
      </p:nvGrpSpPr>
      <p:grpSpPr>
        <a:xfrm>
          <a:off x="0" y="0"/>
          <a:ext cx="0" cy="0"/>
          <a:chOff x="0" y="0"/>
          <a:chExt cx="0" cy="0"/>
        </a:xfrm>
      </p:grpSpPr>
      <p:sp>
        <p:nvSpPr>
          <p:cNvPr id="133" name="Google Shape;133;p20"/>
          <p:cNvSpPr/>
          <p:nvPr/>
        </p:nvSpPr>
        <p:spPr>
          <a:xfrm>
            <a:off x="472450" y="1471625"/>
            <a:ext cx="8229600" cy="4956000"/>
          </a:xfrm>
          <a:prstGeom prst="rect">
            <a:avLst/>
          </a:prstGeom>
          <a:solidFill>
            <a:srgbClr val="FFFFF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0"/>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Revising Our Cart-Launcher System Model</a:t>
            </a:r>
            <a:endParaRPr b="0" i="0" sz="3200" u="none" cap="none" strike="noStrike">
              <a:solidFill>
                <a:srgbClr val="FFFFFF"/>
              </a:solidFill>
              <a:latin typeface="Boogaloo"/>
              <a:ea typeface="Boogaloo"/>
              <a:cs typeface="Boogaloo"/>
              <a:sym typeface="Boogaloo"/>
            </a:endParaRPr>
          </a:p>
        </p:txBody>
      </p:sp>
      <p:sp>
        <p:nvSpPr>
          <p:cNvPr id="135" name="Google Shape;135;p20"/>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H</a:t>
            </a:r>
            <a:endParaRPr b="0" i="0" sz="1800" u="none" cap="none" strike="noStrike">
              <a:solidFill>
                <a:srgbClr val="9A2F3E"/>
              </a:solidFill>
              <a:latin typeface="Boogaloo"/>
              <a:ea typeface="Boogaloo"/>
              <a:cs typeface="Boogaloo"/>
              <a:sym typeface="Boogaloo"/>
            </a:endParaRPr>
          </a:p>
        </p:txBody>
      </p:sp>
      <p:sp>
        <p:nvSpPr>
          <p:cNvPr id="136" name="Google Shape;136;p20"/>
          <p:cNvSpPr txBox="1"/>
          <p:nvPr/>
        </p:nvSpPr>
        <p:spPr>
          <a:xfrm>
            <a:off x="1055000" y="2928950"/>
            <a:ext cx="3288600" cy="19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Let’s revise our model based on our ideas about how other contact forces, like friction and air resistance, cause energy to be transferred between a moving object and other parts of a system.</a:t>
            </a:r>
            <a:endParaRPr b="0" i="0" sz="2400" u="none" cap="none" strike="noStrike">
              <a:solidFill>
                <a:srgbClr val="9A2F3E"/>
              </a:solidFill>
              <a:latin typeface="Cabin Condensed"/>
              <a:ea typeface="Cabin Condensed"/>
              <a:cs typeface="Cabin Condensed"/>
              <a:sym typeface="Cabin Condensed"/>
            </a:endParaRPr>
          </a:p>
        </p:txBody>
      </p:sp>
      <p:pic>
        <p:nvPicPr>
          <p:cNvPr descr="With your class icon" id="137" name="Google Shape;137;p20"/>
          <p:cNvPicPr preferRelativeResize="0"/>
          <p:nvPr/>
        </p:nvPicPr>
        <p:blipFill rotWithShape="1">
          <a:blip r:embed="rId3">
            <a:alphaModFix/>
          </a:blip>
          <a:srcRect b="0" l="0" r="0" t="0"/>
          <a:stretch/>
        </p:blipFill>
        <p:spPr>
          <a:xfrm>
            <a:off x="845200" y="1659575"/>
            <a:ext cx="1067050" cy="1083550"/>
          </a:xfrm>
          <a:prstGeom prst="rect">
            <a:avLst/>
          </a:prstGeom>
          <a:noFill/>
          <a:ln>
            <a:noFill/>
          </a:ln>
        </p:spPr>
      </p:pic>
      <p:sp>
        <p:nvSpPr>
          <p:cNvPr id="138" name="Google Shape;138;p20"/>
          <p:cNvSpPr txBox="1"/>
          <p:nvPr/>
        </p:nvSpPr>
        <p:spPr>
          <a:xfrm>
            <a:off x="2280725" y="1685325"/>
            <a:ext cx="30000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Class</a:t>
            </a:r>
            <a:endParaRPr b="0" i="0" sz="1000" u="none" cap="none" strike="noStrike">
              <a:solidFill>
                <a:srgbClr val="000000"/>
              </a:solidFill>
              <a:latin typeface="Arial"/>
              <a:ea typeface="Arial"/>
              <a:cs typeface="Arial"/>
              <a:sym typeface="Arial"/>
            </a:endParaRPr>
          </a:p>
        </p:txBody>
      </p:sp>
      <p:pic>
        <p:nvPicPr>
          <p:cNvPr descr="Diagram showing energy transfers in a launcher, cart, box, and track system over five time steps. The launcher releases a cart, which moves, collides with a box, and both continue forward until they stop. Forces and movements are labeled at each step." id="139" name="Google Shape;139;p20"/>
          <p:cNvPicPr preferRelativeResize="0"/>
          <p:nvPr/>
        </p:nvPicPr>
        <p:blipFill rotWithShape="1">
          <a:blip r:embed="rId4">
            <a:alphaModFix/>
          </a:blip>
          <a:srcRect b="0" l="0" r="0" t="0"/>
          <a:stretch/>
        </p:blipFill>
        <p:spPr>
          <a:xfrm>
            <a:off x="4606098" y="1799401"/>
            <a:ext cx="3854935" cy="450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3" name="Shape 143"/>
        <p:cNvGrpSpPr/>
        <p:nvPr/>
      </p:nvGrpSpPr>
      <p:grpSpPr>
        <a:xfrm>
          <a:off x="0" y="0"/>
          <a:ext cx="0" cy="0"/>
          <a:chOff x="0" y="0"/>
          <a:chExt cx="0" cy="0"/>
        </a:xfrm>
      </p:grpSpPr>
      <p:sp>
        <p:nvSpPr>
          <p:cNvPr id="144" name="Google Shape;144;p21"/>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Update Our Progress Trackers</a:t>
            </a:r>
            <a:endParaRPr b="0" i="0" sz="3200" u="none" cap="none" strike="noStrike">
              <a:solidFill>
                <a:srgbClr val="FFFFFF"/>
              </a:solidFill>
              <a:latin typeface="Boogaloo"/>
              <a:ea typeface="Boogaloo"/>
              <a:cs typeface="Boogaloo"/>
              <a:sym typeface="Boogaloo"/>
            </a:endParaRPr>
          </a:p>
        </p:txBody>
      </p:sp>
      <p:sp>
        <p:nvSpPr>
          <p:cNvPr id="145" name="Google Shape;145;p21"/>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0" i="0" lang="en" sz="1800" u="none" cap="none" strike="noStrike">
                <a:solidFill>
                  <a:srgbClr val="9A2F3E"/>
                </a:solidFill>
                <a:latin typeface="Boogaloo"/>
                <a:ea typeface="Boogaloo"/>
                <a:cs typeface="Boogaloo"/>
                <a:sym typeface="Boogaloo"/>
              </a:rPr>
              <a:t>Slide I</a:t>
            </a:r>
            <a:endParaRPr b="0" i="0" sz="1800" u="none" cap="none" strike="noStrike">
              <a:solidFill>
                <a:srgbClr val="9A2F3E"/>
              </a:solidFill>
              <a:latin typeface="Boogaloo"/>
              <a:ea typeface="Boogaloo"/>
              <a:cs typeface="Boogaloo"/>
              <a:sym typeface="Boogaloo"/>
            </a:endParaRPr>
          </a:p>
        </p:txBody>
      </p:sp>
      <p:sp>
        <p:nvSpPr>
          <p:cNvPr id="146" name="Google Shape;146;p21"/>
          <p:cNvSpPr txBox="1"/>
          <p:nvPr/>
        </p:nvSpPr>
        <p:spPr>
          <a:xfrm>
            <a:off x="1485900" y="1310650"/>
            <a:ext cx="7529100" cy="1620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In Your Notebook</a:t>
            </a:r>
            <a:endParaRPr b="0" i="0" sz="3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Create an entry in the Progress Tracker section of your notebook and record our lesson question and what we’ve figured out. </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3000"/>
              <a:buFont typeface="Arial"/>
              <a:buNone/>
            </a:pPr>
            <a:r>
              <a:t/>
            </a:r>
            <a:endParaRPr b="0" i="0" sz="30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800"/>
              <a:buFont typeface="Arial"/>
              <a:buNone/>
            </a:pPr>
            <a:r>
              <a:t/>
            </a:r>
            <a:endParaRPr b="0" i="0" sz="2800" u="none" cap="none" strike="noStrike">
              <a:solidFill>
                <a:srgbClr val="256C8D"/>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256C8D"/>
              </a:solidFill>
              <a:latin typeface="Cabin Condensed"/>
              <a:ea typeface="Cabin Condensed"/>
              <a:cs typeface="Cabin Condensed"/>
              <a:sym typeface="Cabin Condensed"/>
            </a:endParaRPr>
          </a:p>
        </p:txBody>
      </p:sp>
      <p:pic>
        <p:nvPicPr>
          <p:cNvPr descr="In your notebook icon" id="147" name="Google Shape;147;p21"/>
          <p:cNvPicPr preferRelativeResize="0"/>
          <p:nvPr/>
        </p:nvPicPr>
        <p:blipFill rotWithShape="1">
          <a:blip r:embed="rId3">
            <a:alphaModFix/>
          </a:blip>
          <a:srcRect b="0" l="0" r="0" t="0"/>
          <a:stretch/>
        </p:blipFill>
        <p:spPr>
          <a:xfrm>
            <a:off x="459675" y="1522900"/>
            <a:ext cx="851700" cy="949034"/>
          </a:xfrm>
          <a:prstGeom prst="rect">
            <a:avLst/>
          </a:prstGeom>
          <a:noFill/>
          <a:ln>
            <a:noFill/>
          </a:ln>
        </p:spPr>
      </p:pic>
      <p:graphicFrame>
        <p:nvGraphicFramePr>
          <p:cNvPr id="148" name="Google Shape;148;p21"/>
          <p:cNvGraphicFramePr/>
          <p:nvPr/>
        </p:nvGraphicFramePr>
        <p:xfrm>
          <a:off x="800575" y="3017000"/>
          <a:ext cx="3000000" cy="3000000"/>
        </p:xfrm>
        <a:graphic>
          <a:graphicData uri="http://schemas.openxmlformats.org/drawingml/2006/table">
            <a:tbl>
              <a:tblPr>
                <a:noFill/>
                <a:tableStyleId>{0C0600F4-B6D8-4D22-BA7D-E1C7B7A4D8D4}</a:tableStyleId>
              </a:tblPr>
              <a:tblGrid>
                <a:gridCol w="3816750"/>
                <a:gridCol w="3712425"/>
              </a:tblGrid>
              <a:tr h="337450">
                <a:tc>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solidFill>
                            <a:srgbClr val="FFFFFF"/>
                          </a:solidFill>
                          <a:latin typeface="Cabin"/>
                          <a:ea typeface="Cabin"/>
                          <a:cs typeface="Cabin"/>
                          <a:sym typeface="Cabin"/>
                        </a:rPr>
                        <a:t>Question</a:t>
                      </a:r>
                      <a:endParaRPr b="1" sz="1400" u="none" cap="none" strike="noStrike">
                        <a:solidFill>
                          <a:srgbClr val="FFFFFF"/>
                        </a:solidFill>
                        <a:latin typeface="Cabin"/>
                        <a:ea typeface="Cabin"/>
                        <a:cs typeface="Cabin"/>
                        <a:sym typeface="Cabin"/>
                      </a:endParaRPr>
                    </a:p>
                  </a:txBody>
                  <a:tcPr marT="63500" marB="63500" marR="63500" marL="63500">
                    <a:lnL cap="flat" cmpd="sng" w="12650">
                      <a:solidFill>
                        <a:srgbClr val="9A2F3E"/>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9A2F3E"/>
                      </a:solidFill>
                      <a:prstDash val="solid"/>
                      <a:round/>
                      <a:headEnd len="sm" w="sm" type="none"/>
                      <a:tailEnd len="sm" w="sm" type="none"/>
                    </a:lnT>
                    <a:lnB cap="flat" cmpd="sng" w="12650">
                      <a:solidFill>
                        <a:srgbClr val="9A2F3E"/>
                      </a:solidFill>
                      <a:prstDash val="solid"/>
                      <a:round/>
                      <a:headEnd len="sm" w="sm" type="none"/>
                      <a:tailEnd len="sm" w="sm" type="none"/>
                    </a:lnB>
                    <a:solidFill>
                      <a:srgbClr val="9A2F3E"/>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solidFill>
                            <a:srgbClr val="FFFFFF"/>
                          </a:solidFill>
                          <a:latin typeface="Cabin"/>
                          <a:ea typeface="Cabin"/>
                          <a:cs typeface="Cabin"/>
                          <a:sym typeface="Cabin"/>
                        </a:rPr>
                        <a:t>Source of evidence</a:t>
                      </a:r>
                      <a:endParaRPr b="1" sz="1400" u="none" cap="none" strike="noStrike">
                        <a:solidFill>
                          <a:srgbClr val="FFFFFF"/>
                        </a:solidFill>
                        <a:latin typeface="Cabin"/>
                        <a:ea typeface="Cabin"/>
                        <a:cs typeface="Cabin"/>
                        <a:sym typeface="Cabin"/>
                      </a:endParaRPr>
                    </a:p>
                  </a:txBody>
                  <a:tcPr marT="63500" marB="63500" marR="63500" marL="63500">
                    <a:lnL cap="flat" cmpd="sng" w="12650">
                      <a:solidFill>
                        <a:srgbClr val="FFFFFF"/>
                      </a:solidFill>
                      <a:prstDash val="solid"/>
                      <a:round/>
                      <a:headEnd len="sm" w="sm" type="none"/>
                      <a:tailEnd len="sm" w="sm" type="none"/>
                    </a:lnL>
                    <a:lnR cap="flat" cmpd="sng" w="12650">
                      <a:solidFill>
                        <a:srgbClr val="9A2F3E"/>
                      </a:solidFill>
                      <a:prstDash val="solid"/>
                      <a:round/>
                      <a:headEnd len="sm" w="sm" type="none"/>
                      <a:tailEnd len="sm" w="sm" type="none"/>
                    </a:lnR>
                    <a:lnT cap="flat" cmpd="sng" w="12650">
                      <a:solidFill>
                        <a:srgbClr val="9A2F3E"/>
                      </a:solidFill>
                      <a:prstDash val="solid"/>
                      <a:round/>
                      <a:headEnd len="sm" w="sm" type="none"/>
                      <a:tailEnd len="sm" w="sm" type="none"/>
                    </a:lnT>
                    <a:lnB cap="flat" cmpd="sng" w="12650">
                      <a:solidFill>
                        <a:srgbClr val="9A2F3E"/>
                      </a:solidFill>
                      <a:prstDash val="solid"/>
                      <a:round/>
                      <a:headEnd len="sm" w="sm" type="none"/>
                      <a:tailEnd len="sm" w="sm" type="none"/>
                    </a:lnB>
                    <a:solidFill>
                      <a:srgbClr val="9A2F3E"/>
                    </a:solidFill>
                  </a:tcPr>
                </a:tc>
              </a:tr>
              <a:tr h="1195350">
                <a:tc>
                  <a:txBody>
                    <a:bodyPr/>
                    <a:lstStyle/>
                    <a:p>
                      <a:pPr indent="0" lvl="0" marL="0" marR="0" rtl="0" algn="l">
                        <a:lnSpc>
                          <a:spcPct val="100000"/>
                        </a:lnSpc>
                        <a:spcBef>
                          <a:spcPts val="0"/>
                        </a:spcBef>
                        <a:spcAft>
                          <a:spcPts val="0"/>
                        </a:spcAft>
                        <a:buClr>
                          <a:srgbClr val="000000"/>
                        </a:buClr>
                        <a:buSzPts val="2100"/>
                        <a:buFont typeface="Arial"/>
                        <a:buNone/>
                      </a:pPr>
                      <a:r>
                        <a:rPr lang="en" sz="2100" u="none" cap="none" strike="noStrike">
                          <a:solidFill>
                            <a:schemeClr val="dk1"/>
                          </a:solidFill>
                          <a:latin typeface="Caveat"/>
                          <a:ea typeface="Caveat"/>
                          <a:cs typeface="Caveat"/>
                          <a:sym typeface="Caveat"/>
                        </a:rPr>
                        <a:t>How do other contact forces, like friction and air resistance, cause energy to be transferred between a moving object and other parts of a system?</a:t>
                      </a:r>
                      <a:endParaRPr sz="1700" u="none" cap="none" strike="noStrike">
                        <a:latin typeface="Cabin"/>
                        <a:ea typeface="Cabin"/>
                        <a:cs typeface="Cabin"/>
                        <a:sym typeface="Cabin"/>
                      </a:endParaRPr>
                    </a:p>
                  </a:txBody>
                  <a:tcPr marT="63500" marB="63500" marR="63500" marL="63500">
                    <a:lnL cap="flat" cmpd="sng" w="12650">
                      <a:solidFill>
                        <a:srgbClr val="9A2F3E"/>
                      </a:solidFill>
                      <a:prstDash val="solid"/>
                      <a:round/>
                      <a:headEnd len="sm" w="sm" type="none"/>
                      <a:tailEnd len="sm" w="sm" type="none"/>
                    </a:lnL>
                    <a:lnR cap="flat" cmpd="sng" w="12650">
                      <a:solidFill>
                        <a:srgbClr val="9A2F3E"/>
                      </a:solidFill>
                      <a:prstDash val="solid"/>
                      <a:round/>
                      <a:headEnd len="sm" w="sm" type="none"/>
                      <a:tailEnd len="sm" w="sm" type="none"/>
                    </a:lnR>
                    <a:lnT cap="flat" cmpd="sng" w="12650">
                      <a:solidFill>
                        <a:srgbClr val="9A2F3E"/>
                      </a:solidFill>
                      <a:prstDash val="solid"/>
                      <a:round/>
                      <a:headEnd len="sm" w="sm" type="none"/>
                      <a:tailEnd len="sm" w="sm" type="none"/>
                    </a:lnT>
                    <a:lnB cap="flat" cmpd="sng" w="12650">
                      <a:solidFill>
                        <a:srgbClr val="9A2F3E"/>
                      </a:solidFill>
                      <a:prstDash val="solid"/>
                      <a:round/>
                      <a:headEnd len="sm" w="sm" type="none"/>
                      <a:tailEnd len="sm" w="sm" type="none"/>
                    </a:lnB>
                    <a:solidFill>
                      <a:srgbClr val="FFFFFF"/>
                    </a:solidFill>
                  </a:tcPr>
                </a:tc>
                <a:tc>
                  <a:txBody>
                    <a:bodyPr/>
                    <a:lstStyle/>
                    <a:p>
                      <a:pPr indent="0" lvl="0" marL="457200" marR="0" rtl="0" algn="l">
                        <a:lnSpc>
                          <a:spcPct val="100000"/>
                        </a:lnSpc>
                        <a:spcBef>
                          <a:spcPts val="0"/>
                        </a:spcBef>
                        <a:spcAft>
                          <a:spcPts val="0"/>
                        </a:spcAft>
                        <a:buClr>
                          <a:srgbClr val="000000"/>
                        </a:buClr>
                        <a:buSzPts val="1400"/>
                        <a:buFont typeface="Arial"/>
                        <a:buNone/>
                      </a:pPr>
                      <a:r>
                        <a:t/>
                      </a:r>
                      <a:endParaRPr sz="1400" u="none" cap="none" strike="noStrike">
                        <a:latin typeface="Cabin"/>
                        <a:ea typeface="Cabin"/>
                        <a:cs typeface="Cabin"/>
                        <a:sym typeface="Cabin"/>
                      </a:endParaRPr>
                    </a:p>
                  </a:txBody>
                  <a:tcPr marT="63500" marB="63500" marR="63500" marL="63500">
                    <a:lnL cap="flat" cmpd="sng" w="12650">
                      <a:solidFill>
                        <a:srgbClr val="9A2F3E"/>
                      </a:solidFill>
                      <a:prstDash val="solid"/>
                      <a:round/>
                      <a:headEnd len="sm" w="sm" type="none"/>
                      <a:tailEnd len="sm" w="sm" type="none"/>
                    </a:lnL>
                    <a:lnR cap="flat" cmpd="sng" w="12650">
                      <a:solidFill>
                        <a:srgbClr val="9A2F3E"/>
                      </a:solidFill>
                      <a:prstDash val="solid"/>
                      <a:round/>
                      <a:headEnd len="sm" w="sm" type="none"/>
                      <a:tailEnd len="sm" w="sm" type="none"/>
                    </a:lnR>
                    <a:lnT cap="flat" cmpd="sng" w="12650">
                      <a:solidFill>
                        <a:srgbClr val="9A2F3E"/>
                      </a:solidFill>
                      <a:prstDash val="solid"/>
                      <a:round/>
                      <a:headEnd len="sm" w="sm" type="none"/>
                      <a:tailEnd len="sm" w="sm" type="none"/>
                    </a:lnT>
                    <a:lnB cap="flat" cmpd="sng" w="12650">
                      <a:solidFill>
                        <a:srgbClr val="9A2F3E"/>
                      </a:solidFill>
                      <a:prstDash val="solid"/>
                      <a:round/>
                      <a:headEnd len="sm" w="sm" type="none"/>
                      <a:tailEnd len="sm" w="sm" type="none"/>
                    </a:lnB>
                    <a:solidFill>
                      <a:srgbClr val="FFFFFF"/>
                    </a:solidFill>
                  </a:tcPr>
                </a:tc>
              </a:tr>
              <a:tr h="337450">
                <a:tc gridSpan="2">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solidFill>
                            <a:srgbClr val="FFFFFF"/>
                          </a:solidFill>
                          <a:latin typeface="Cabin"/>
                          <a:ea typeface="Cabin"/>
                          <a:cs typeface="Cabin"/>
                          <a:sym typeface="Cabin"/>
                        </a:rPr>
                        <a:t>What I figured out in words and pictures</a:t>
                      </a:r>
                      <a:endParaRPr sz="1400" u="none" cap="none" strike="noStrike">
                        <a:latin typeface="Cabin"/>
                        <a:ea typeface="Cabin"/>
                        <a:cs typeface="Cabin"/>
                        <a:sym typeface="Cabin"/>
                      </a:endParaRPr>
                    </a:p>
                  </a:txBody>
                  <a:tcPr marT="63500" marB="63500" marR="63500" marL="63500">
                    <a:lnL cap="flat" cmpd="sng" w="12650">
                      <a:solidFill>
                        <a:srgbClr val="9A2F3E"/>
                      </a:solidFill>
                      <a:prstDash val="solid"/>
                      <a:round/>
                      <a:headEnd len="sm" w="sm" type="none"/>
                      <a:tailEnd len="sm" w="sm" type="none"/>
                    </a:lnL>
                    <a:lnR cap="flat" cmpd="sng" w="12650">
                      <a:solidFill>
                        <a:srgbClr val="9A2F3E"/>
                      </a:solidFill>
                      <a:prstDash val="solid"/>
                      <a:round/>
                      <a:headEnd len="sm" w="sm" type="none"/>
                      <a:tailEnd len="sm" w="sm" type="none"/>
                    </a:lnR>
                    <a:lnT cap="flat" cmpd="sng" w="12650">
                      <a:solidFill>
                        <a:srgbClr val="9A2F3E"/>
                      </a:solidFill>
                      <a:prstDash val="solid"/>
                      <a:round/>
                      <a:headEnd len="sm" w="sm" type="none"/>
                      <a:tailEnd len="sm" w="sm" type="none"/>
                    </a:lnT>
                    <a:lnB cap="flat" cmpd="sng" w="12650">
                      <a:solidFill>
                        <a:srgbClr val="9A2F3E"/>
                      </a:solidFill>
                      <a:prstDash val="solid"/>
                      <a:round/>
                      <a:headEnd len="sm" w="sm" type="none"/>
                      <a:tailEnd len="sm" w="sm" type="none"/>
                    </a:lnB>
                    <a:solidFill>
                      <a:srgbClr val="9A2F3E"/>
                    </a:solidFill>
                  </a:tcPr>
                </a:tc>
                <a:tc hMerge="1"/>
              </a:tr>
              <a:tr h="1520700">
                <a:tc gridSpan="2">
                  <a:txBody>
                    <a:bodyPr/>
                    <a:lstStyle/>
                    <a:p>
                      <a:pPr indent="0" lvl="0" marL="0" marR="0" rtl="0" algn="l">
                        <a:lnSpc>
                          <a:spcPct val="115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p>
                      <a:pPr indent="0" lvl="0" marL="0" marR="0" rtl="0" algn="l">
                        <a:lnSpc>
                          <a:spcPct val="115000"/>
                        </a:lnSpc>
                        <a:spcBef>
                          <a:spcPts val="0"/>
                        </a:spcBef>
                        <a:spcAft>
                          <a:spcPts val="0"/>
                        </a:spcAft>
                        <a:buClr>
                          <a:srgbClr val="000000"/>
                        </a:buClr>
                        <a:buSzPts val="1100"/>
                        <a:buFont typeface="Arial"/>
                        <a:buNone/>
                      </a:pPr>
                      <a:r>
                        <a:t/>
                      </a:r>
                      <a:endParaRPr sz="1100" u="none" cap="none" strike="noStrike">
                        <a:latin typeface="Cabin"/>
                        <a:ea typeface="Cabin"/>
                        <a:cs typeface="Cabin"/>
                        <a:sym typeface="Cabin"/>
                      </a:endParaRPr>
                    </a:p>
                  </a:txBody>
                  <a:tcPr marT="63500" marB="63500" marR="63500" marL="63500">
                    <a:lnL cap="flat" cmpd="sng" w="12650">
                      <a:solidFill>
                        <a:srgbClr val="9A2F3E"/>
                      </a:solidFill>
                      <a:prstDash val="solid"/>
                      <a:round/>
                      <a:headEnd len="sm" w="sm" type="none"/>
                      <a:tailEnd len="sm" w="sm" type="none"/>
                    </a:lnL>
                    <a:lnR cap="flat" cmpd="sng" w="12650">
                      <a:solidFill>
                        <a:srgbClr val="9A2F3E"/>
                      </a:solidFill>
                      <a:prstDash val="solid"/>
                      <a:round/>
                      <a:headEnd len="sm" w="sm" type="none"/>
                      <a:tailEnd len="sm" w="sm" type="none"/>
                    </a:lnR>
                    <a:lnT cap="flat" cmpd="sng" w="12650">
                      <a:solidFill>
                        <a:srgbClr val="9A2F3E"/>
                      </a:solidFill>
                      <a:prstDash val="solid"/>
                      <a:round/>
                      <a:headEnd len="sm" w="sm" type="none"/>
                      <a:tailEnd len="sm" w="sm" type="none"/>
                    </a:lnT>
                    <a:lnB cap="flat" cmpd="sng" w="12650">
                      <a:solidFill>
                        <a:srgbClr val="9A2F3E"/>
                      </a:solidFill>
                      <a:prstDash val="solid"/>
                      <a:round/>
                      <a:headEnd len="sm" w="sm" type="none"/>
                      <a:tailEnd len="sm" w="sm" type="none"/>
                    </a:lnB>
                    <a:solidFill>
                      <a:srgbClr val="FFFFFF"/>
                    </a:solidFill>
                  </a:tcPr>
                </a:tc>
                <a:tc hMerge="1"/>
              </a:tr>
            </a:tbl>
          </a:graphicData>
        </a:graphic>
      </p:graphicFrame>
      <p:sp>
        <p:nvSpPr>
          <p:cNvPr id="149" name="Google Shape;149;p21"/>
          <p:cNvSpPr/>
          <p:nvPr/>
        </p:nvSpPr>
        <p:spPr>
          <a:xfrm>
            <a:off x="383475" y="5328500"/>
            <a:ext cx="1044900" cy="54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1"/>
          <p:cNvSpPr txBox="1"/>
          <p:nvPr/>
        </p:nvSpPr>
        <p:spPr>
          <a:xfrm>
            <a:off x="1794875" y="5272250"/>
            <a:ext cx="6196800" cy="8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Include our updated launcher system model here</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100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 add additional words and phrase to further explain your thinking now.</a:t>
            </a:r>
            <a:endParaRPr b="0" i="0" sz="2400" u="none" cap="none" strike="noStrike">
              <a:solidFill>
                <a:srgbClr val="9A2F3E"/>
              </a:solidFill>
              <a:latin typeface="Cabin Condensed"/>
              <a:ea typeface="Cabin Condensed"/>
              <a:cs typeface="Cabin Condensed"/>
              <a:sym typeface="Cabin Condensed"/>
            </a:endParaRPr>
          </a:p>
        </p:txBody>
      </p:sp>
      <p:sp>
        <p:nvSpPr>
          <p:cNvPr id="151" name="Google Shape;151;p21"/>
          <p:cNvSpPr/>
          <p:nvPr/>
        </p:nvSpPr>
        <p:spPr>
          <a:xfrm>
            <a:off x="4260925" y="3391650"/>
            <a:ext cx="1044900" cy="54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1"/>
          <p:cNvSpPr txBox="1"/>
          <p:nvPr/>
        </p:nvSpPr>
        <p:spPr>
          <a:xfrm>
            <a:off x="5451575" y="3493350"/>
            <a:ext cx="1896900" cy="141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000"/>
              </a:spcBef>
              <a:spcAft>
                <a:spcPts val="100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Summarize these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penSciEd-Stillet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